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2.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8"/>
  </p:notesMasterIdLst>
  <p:sldIdLst>
    <p:sldId id="256" r:id="rId2"/>
    <p:sldId id="257" r:id="rId3"/>
    <p:sldId id="258" r:id="rId4"/>
    <p:sldId id="259" r:id="rId5"/>
    <p:sldId id="270" r:id="rId6"/>
    <p:sldId id="262" r:id="rId7"/>
    <p:sldId id="269" r:id="rId8"/>
    <p:sldId id="272" r:id="rId9"/>
    <p:sldId id="273" r:id="rId10"/>
    <p:sldId id="271" r:id="rId11"/>
    <p:sldId id="276" r:id="rId12"/>
    <p:sldId id="274" r:id="rId13"/>
    <p:sldId id="277" r:id="rId14"/>
    <p:sldId id="278" r:id="rId15"/>
    <p:sldId id="279" r:id="rId16"/>
    <p:sldId id="280" r:id="rId17"/>
    <p:sldId id="281" r:id="rId18"/>
    <p:sldId id="282" r:id="rId19"/>
    <p:sldId id="284" r:id="rId20"/>
    <p:sldId id="283" r:id="rId21"/>
    <p:sldId id="261" r:id="rId22"/>
    <p:sldId id="263" r:id="rId23"/>
    <p:sldId id="264" r:id="rId24"/>
    <p:sldId id="265" r:id="rId25"/>
    <p:sldId id="266" r:id="rId26"/>
    <p:sldId id="267"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zione senza titolo" id="{78FFC2D2-6D92-4AB7-99BA-D2F258675B79}">
          <p14:sldIdLst>
            <p14:sldId id="256"/>
            <p14:sldId id="257"/>
            <p14:sldId id="258"/>
            <p14:sldId id="259"/>
            <p14:sldId id="270"/>
            <p14:sldId id="262"/>
            <p14:sldId id="269"/>
            <p14:sldId id="272"/>
            <p14:sldId id="273"/>
            <p14:sldId id="271"/>
            <p14:sldId id="276"/>
            <p14:sldId id="274"/>
            <p14:sldId id="277"/>
            <p14:sldId id="278"/>
            <p14:sldId id="279"/>
            <p14:sldId id="280"/>
            <p14:sldId id="281"/>
            <p14:sldId id="282"/>
            <p14:sldId id="284"/>
            <p14:sldId id="283"/>
            <p14:sldId id="261"/>
            <p14:sldId id="263"/>
            <p14:sldId id="264"/>
            <p14:sldId id="265"/>
            <p14:sldId id="266"/>
            <p14:sldId id="26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ommaso Pirozzi" initials="TP" lastIdx="3" clrIdx="0">
    <p:extLst>
      <p:ext uri="{19B8F6BF-5375-455C-9EA6-DF929625EA0E}">
        <p15:presenceInfo xmlns:p15="http://schemas.microsoft.com/office/powerpoint/2012/main" userId="91f9be3a75f79c8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Stile medio 2 - Color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Stile medio 2 - Color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1897" autoAdjust="0"/>
  </p:normalViewPr>
  <p:slideViewPr>
    <p:cSldViewPr snapToGrid="0">
      <p:cViewPr varScale="1">
        <p:scale>
          <a:sx n="67" d="100"/>
          <a:sy n="67" d="100"/>
        </p:scale>
        <p:origin x="85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9-09T10:49:34.389" idx="2">
    <p:pos x="5123" y="2451"/>
    <p:text>Il boundary event view è inteso come contenitore dei vari boundary presenti sulla form.</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09-09T12:03:52.589" idx="3">
    <p:pos x="3259" y="334"/>
    <p:text>L'oggetto view mostra solo la grafica degli elementi sull'interfaccia ed è un contenitore di boundary. Nonostante sia inutile ,è stato inserito per dare una visione più chiara per la fase di implementazione.</p:text>
    <p:extLst>
      <p:ext uri="{C676402C-5697-4E1C-873F-D02D1690AC5C}">
        <p15:threadingInfo xmlns:p15="http://schemas.microsoft.com/office/powerpoint/2012/main" timeZoneBias="-120"/>
      </p:ext>
    </p:extLst>
  </p:cm>
</p:cmLst>
</file>

<file path=ppt/media/image1.jpe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CA6BDB-5660-49B8-908A-AE07D5424F33}" type="datetimeFigureOut">
              <a:rPr lang="it-IT" smtClean="0"/>
              <a:t>09/09/2018</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DE331E-2FBD-438F-9E49-BB62E8DAA7B4}" type="slidenum">
              <a:rPr lang="it-IT" smtClean="0"/>
              <a:t>‹N›</a:t>
            </a:fld>
            <a:endParaRPr lang="it-IT"/>
          </a:p>
        </p:txBody>
      </p:sp>
    </p:spTree>
    <p:extLst>
      <p:ext uri="{BB962C8B-B14F-4D97-AF65-F5344CB8AC3E}">
        <p14:creationId xmlns:p14="http://schemas.microsoft.com/office/powerpoint/2010/main" val="2379397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4</a:t>
            </a:fld>
            <a:endParaRPr lang="it-IT"/>
          </a:p>
        </p:txBody>
      </p:sp>
    </p:spTree>
    <p:extLst>
      <p:ext uri="{BB962C8B-B14F-4D97-AF65-F5344CB8AC3E}">
        <p14:creationId xmlns:p14="http://schemas.microsoft.com/office/powerpoint/2010/main" val="3752462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20</a:t>
            </a:fld>
            <a:endParaRPr lang="it-IT"/>
          </a:p>
        </p:txBody>
      </p:sp>
    </p:spTree>
    <p:extLst>
      <p:ext uri="{BB962C8B-B14F-4D97-AF65-F5344CB8AC3E}">
        <p14:creationId xmlns:p14="http://schemas.microsoft.com/office/powerpoint/2010/main" val="4123622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indent="0" algn="just">
              <a:buNone/>
            </a:pPr>
            <a:r>
              <a:rPr lang="en-US" sz="1200" dirty="0"/>
              <a:t>La </a:t>
            </a:r>
            <a:r>
              <a:rPr lang="en-US" sz="1200" dirty="0" err="1"/>
              <a:t>schermata</a:t>
            </a:r>
            <a:r>
              <a:rPr lang="en-US" sz="1200" dirty="0"/>
              <a:t> </a:t>
            </a:r>
            <a:r>
              <a:rPr lang="en-US" sz="1200" dirty="0" err="1"/>
              <a:t>principale</a:t>
            </a:r>
            <a:r>
              <a:rPr lang="en-US" sz="1200" dirty="0"/>
              <a:t> </a:t>
            </a:r>
            <a:r>
              <a:rPr lang="en-US" sz="1200" dirty="0" err="1"/>
              <a:t>si</a:t>
            </a:r>
            <a:r>
              <a:rPr lang="en-US" sz="1200" dirty="0"/>
              <a:t> </a:t>
            </a:r>
            <a:r>
              <a:rPr lang="en-US" sz="1200" dirty="0" err="1"/>
              <a:t>aprirà</a:t>
            </a:r>
            <a:r>
              <a:rPr lang="en-US" sz="1200" dirty="0"/>
              <a:t> </a:t>
            </a:r>
            <a:r>
              <a:rPr lang="en-US" sz="1200" dirty="0" err="1"/>
              <a:t>mostrando</a:t>
            </a:r>
            <a:r>
              <a:rPr lang="en-US" sz="1200" dirty="0"/>
              <a:t> un menu’ </a:t>
            </a:r>
            <a:r>
              <a:rPr lang="en-US" sz="1200" dirty="0" err="1"/>
              <a:t>sulla</a:t>
            </a:r>
            <a:r>
              <a:rPr lang="en-US" sz="1200" dirty="0"/>
              <a:t> </a:t>
            </a:r>
            <a:r>
              <a:rPr lang="en-US" sz="1200" dirty="0" err="1"/>
              <a:t>sinistra</a:t>
            </a:r>
            <a:r>
              <a:rPr lang="en-US" sz="1200" dirty="0"/>
              <a:t> dal quale </a:t>
            </a:r>
            <a:r>
              <a:rPr lang="en-US" sz="1200" dirty="0" err="1"/>
              <a:t>sarà</a:t>
            </a:r>
            <a:r>
              <a:rPr lang="en-US" sz="1200" dirty="0"/>
              <a:t> </a:t>
            </a:r>
            <a:r>
              <a:rPr lang="en-US" sz="1200" dirty="0" err="1"/>
              <a:t>possibile</a:t>
            </a:r>
            <a:r>
              <a:rPr lang="en-US" sz="1200" dirty="0"/>
              <a:t> </a:t>
            </a:r>
            <a:r>
              <a:rPr lang="en-US" sz="1200" dirty="0" err="1"/>
              <a:t>scegliere</a:t>
            </a:r>
            <a:r>
              <a:rPr lang="en-US" sz="1200" dirty="0"/>
              <a:t> </a:t>
            </a:r>
            <a:r>
              <a:rPr lang="en-US" sz="1200" dirty="0" err="1"/>
              <a:t>il</a:t>
            </a:r>
            <a:r>
              <a:rPr lang="en-US" sz="1200" dirty="0"/>
              <a:t> campo </a:t>
            </a:r>
            <a:r>
              <a:rPr lang="en-US" sz="1200" dirty="0" err="1"/>
              <a:t>interessato</a:t>
            </a:r>
            <a:r>
              <a:rPr lang="en-US" sz="1200" dirty="0"/>
              <a:t>.</a:t>
            </a:r>
          </a:p>
          <a:p>
            <a:pPr marL="0" indent="0" algn="just">
              <a:buNone/>
            </a:pPr>
            <a:r>
              <a:rPr lang="en-US" sz="1200" dirty="0"/>
              <a:t>La prima </a:t>
            </a:r>
            <a:r>
              <a:rPr lang="en-US" sz="1200" dirty="0" err="1"/>
              <a:t>interfaccia</a:t>
            </a:r>
            <a:r>
              <a:rPr lang="en-US" sz="1200" dirty="0"/>
              <a:t> </a:t>
            </a:r>
            <a:r>
              <a:rPr lang="en-US" sz="1200" dirty="0" err="1"/>
              <a:t>mostrata</a:t>
            </a:r>
            <a:r>
              <a:rPr lang="en-US" sz="1200" dirty="0"/>
              <a:t> </a:t>
            </a:r>
            <a:r>
              <a:rPr lang="en-US" sz="1200" dirty="0" err="1"/>
              <a:t>sarà</a:t>
            </a:r>
            <a:r>
              <a:rPr lang="en-US" sz="1200" dirty="0"/>
              <a:t> </a:t>
            </a:r>
            <a:r>
              <a:rPr lang="en-US" sz="1200" dirty="0" err="1"/>
              <a:t>quella</a:t>
            </a:r>
            <a:r>
              <a:rPr lang="en-US" sz="1200" dirty="0"/>
              <a:t> </a:t>
            </a:r>
            <a:r>
              <a:rPr lang="en-US" sz="1200" dirty="0" err="1"/>
              <a:t>degli</a:t>
            </a:r>
            <a:r>
              <a:rPr lang="en-US" sz="1200" dirty="0"/>
              <a:t> </a:t>
            </a:r>
            <a:r>
              <a:rPr lang="en-US" sz="1200" b="1" dirty="0"/>
              <a:t>EVENTI</a:t>
            </a:r>
            <a:r>
              <a:rPr lang="en-US" sz="1200" dirty="0"/>
              <a:t>, dove </a:t>
            </a:r>
            <a:r>
              <a:rPr lang="en-US" sz="1200" dirty="0" err="1"/>
              <a:t>si</a:t>
            </a:r>
            <a:r>
              <a:rPr lang="en-US" sz="1200" dirty="0"/>
              <a:t> </a:t>
            </a:r>
            <a:r>
              <a:rPr lang="en-US" sz="1200" dirty="0" err="1"/>
              <a:t>avrà</a:t>
            </a:r>
            <a:r>
              <a:rPr lang="en-US" sz="1200" dirty="0"/>
              <a:t> la </a:t>
            </a:r>
            <a:r>
              <a:rPr lang="en-US" sz="1200" dirty="0" err="1"/>
              <a:t>possibilità</a:t>
            </a:r>
            <a:r>
              <a:rPr lang="en-US" sz="1200" dirty="0"/>
              <a:t> </a:t>
            </a:r>
            <a:r>
              <a:rPr lang="en-US" sz="1200" dirty="0" err="1"/>
              <a:t>effettuare</a:t>
            </a:r>
            <a:r>
              <a:rPr lang="en-US" sz="1200" dirty="0"/>
              <a:t> </a:t>
            </a:r>
            <a:r>
              <a:rPr lang="en-US" sz="1200" dirty="0" err="1"/>
              <a:t>una</a:t>
            </a:r>
            <a:r>
              <a:rPr lang="en-US" sz="1200" dirty="0"/>
              <a:t> </a:t>
            </a:r>
            <a:r>
              <a:rPr lang="en-US" sz="1200" dirty="0" err="1"/>
              <a:t>semplice</a:t>
            </a:r>
            <a:r>
              <a:rPr lang="en-US" sz="1200" dirty="0"/>
              <a:t>, o </a:t>
            </a:r>
            <a:r>
              <a:rPr lang="en-US" sz="1200" b="1" dirty="0" err="1"/>
              <a:t>avanzata</a:t>
            </a:r>
            <a:r>
              <a:rPr lang="en-US" sz="1200" dirty="0"/>
              <a:t>, </a:t>
            </a:r>
            <a:r>
              <a:rPr lang="en-US" sz="1200" dirty="0" err="1"/>
              <a:t>ricerca</a:t>
            </a:r>
            <a:r>
              <a:rPr lang="en-US" sz="1200" dirty="0"/>
              <a:t> </a:t>
            </a:r>
            <a:r>
              <a:rPr lang="en-US" sz="1200" dirty="0" err="1"/>
              <a:t>dalla</a:t>
            </a:r>
            <a:r>
              <a:rPr lang="en-US" sz="1200" dirty="0"/>
              <a:t> quale in base </a:t>
            </a:r>
            <a:r>
              <a:rPr lang="en-US" sz="1200" dirty="0" err="1"/>
              <a:t>ai</a:t>
            </a:r>
            <a:r>
              <a:rPr lang="en-US" sz="1200" dirty="0"/>
              <a:t> </a:t>
            </a:r>
            <a:r>
              <a:rPr lang="en-US" sz="1200" dirty="0" err="1"/>
              <a:t>risultati</a:t>
            </a:r>
            <a:r>
              <a:rPr lang="en-US" sz="1200" dirty="0"/>
              <a:t> </a:t>
            </a:r>
            <a:r>
              <a:rPr lang="en-US" sz="1200" dirty="0" err="1"/>
              <a:t>ottenuti</a:t>
            </a:r>
            <a:r>
              <a:rPr lang="en-US" sz="1200" dirty="0"/>
              <a:t> </a:t>
            </a:r>
            <a:r>
              <a:rPr lang="en-US" sz="1200" dirty="0" err="1"/>
              <a:t>sarà</a:t>
            </a:r>
            <a:r>
              <a:rPr lang="en-US" sz="1200" dirty="0"/>
              <a:t> </a:t>
            </a:r>
            <a:r>
              <a:rPr lang="en-US" sz="1200" dirty="0" err="1"/>
              <a:t>possibile</a:t>
            </a:r>
            <a:r>
              <a:rPr lang="en-US" sz="1200" dirty="0"/>
              <a:t> </a:t>
            </a:r>
            <a:r>
              <a:rPr lang="en-US" sz="1200" b="1" dirty="0" err="1"/>
              <a:t>modificare</a:t>
            </a:r>
            <a:r>
              <a:rPr lang="en-US" sz="1200" dirty="0"/>
              <a:t> o </a:t>
            </a:r>
            <a:r>
              <a:rPr lang="en-US" sz="1200" b="1" dirty="0" err="1"/>
              <a:t>cancellare</a:t>
            </a:r>
            <a:r>
              <a:rPr lang="en-US" sz="1200" b="1" dirty="0"/>
              <a:t> </a:t>
            </a:r>
            <a:r>
              <a:rPr lang="en-US" sz="1200" dirty="0" err="1"/>
              <a:t>l’evento</a:t>
            </a:r>
            <a:r>
              <a:rPr lang="en-US" sz="1200" dirty="0"/>
              <a:t>/</a:t>
            </a:r>
            <a:r>
              <a:rPr lang="en-US" sz="1200" dirty="0" err="1"/>
              <a:t>gli</a:t>
            </a:r>
            <a:r>
              <a:rPr lang="en-US" sz="1200" dirty="0"/>
              <a:t> </a:t>
            </a:r>
            <a:r>
              <a:rPr lang="en-US" sz="1200" dirty="0" err="1"/>
              <a:t>eventi</a:t>
            </a:r>
            <a:r>
              <a:rPr lang="en-US" sz="1200" dirty="0"/>
              <a:t> </a:t>
            </a:r>
            <a:r>
              <a:rPr lang="en-US" sz="1200" dirty="0" err="1"/>
              <a:t>desiderato</a:t>
            </a:r>
            <a:r>
              <a:rPr lang="en-US" sz="1200" dirty="0"/>
              <a:t>/</a:t>
            </a:r>
            <a:r>
              <a:rPr lang="en-US" sz="1200" dirty="0" err="1"/>
              <a:t>i</a:t>
            </a:r>
            <a:r>
              <a:rPr lang="en-US" sz="1200" dirty="0"/>
              <a:t>.</a:t>
            </a:r>
          </a:p>
          <a:p>
            <a:pPr marL="0" indent="0" algn="just">
              <a:buNone/>
            </a:pPr>
            <a:r>
              <a:rPr lang="en-US" sz="1200" dirty="0" err="1"/>
              <a:t>Inoltre</a:t>
            </a:r>
            <a:r>
              <a:rPr lang="en-US" sz="1200" dirty="0"/>
              <a:t>, </a:t>
            </a:r>
            <a:r>
              <a:rPr lang="en-US" sz="1200" dirty="0" err="1"/>
              <a:t>tramite</a:t>
            </a:r>
            <a:r>
              <a:rPr lang="en-US" sz="1200" dirty="0"/>
              <a:t> </a:t>
            </a:r>
            <a:r>
              <a:rPr lang="en-US" sz="1200" dirty="0" err="1"/>
              <a:t>l’apposito</a:t>
            </a:r>
            <a:r>
              <a:rPr lang="en-US" sz="1200" dirty="0"/>
              <a:t> </a:t>
            </a:r>
            <a:r>
              <a:rPr lang="en-US" sz="1200" dirty="0" err="1"/>
              <a:t>puslante</a:t>
            </a:r>
            <a:r>
              <a:rPr lang="en-US" sz="1200" dirty="0"/>
              <a:t> </a:t>
            </a:r>
            <a:r>
              <a:rPr lang="en-US" sz="1200" dirty="0" err="1"/>
              <a:t>sarà</a:t>
            </a:r>
            <a:r>
              <a:rPr lang="en-US" sz="1200" dirty="0"/>
              <a:t> </a:t>
            </a:r>
            <a:r>
              <a:rPr lang="en-US" sz="1200" dirty="0" err="1"/>
              <a:t>possibile</a:t>
            </a:r>
            <a:r>
              <a:rPr lang="en-US" sz="1200" dirty="0"/>
              <a:t> </a:t>
            </a:r>
            <a:r>
              <a:rPr lang="en-US" sz="1200" b="1" dirty="0" err="1"/>
              <a:t>creare</a:t>
            </a:r>
            <a:r>
              <a:rPr lang="en-US" sz="1200" dirty="0"/>
              <a:t> un </a:t>
            </a:r>
            <a:r>
              <a:rPr lang="en-US" sz="1200" dirty="0" err="1"/>
              <a:t>nuovo</a:t>
            </a:r>
            <a:r>
              <a:rPr lang="en-US" sz="1200" dirty="0"/>
              <a:t> </a:t>
            </a:r>
            <a:r>
              <a:rPr lang="en-US" sz="1200" b="1" dirty="0"/>
              <a:t>EVENTO.</a:t>
            </a:r>
          </a:p>
          <a:p>
            <a:endParaRPr lang="it-IT" u="sng"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21</a:t>
            </a:fld>
            <a:endParaRPr lang="it-IT"/>
          </a:p>
        </p:txBody>
      </p:sp>
    </p:spTree>
    <p:extLst>
      <p:ext uri="{BB962C8B-B14F-4D97-AF65-F5344CB8AC3E}">
        <p14:creationId xmlns:p14="http://schemas.microsoft.com/office/powerpoint/2010/main" val="15213130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a:t>Noteee</a:t>
            </a:r>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25</a:t>
            </a:fld>
            <a:endParaRPr lang="it-IT"/>
          </a:p>
        </p:txBody>
      </p:sp>
    </p:spTree>
    <p:extLst>
      <p:ext uri="{BB962C8B-B14F-4D97-AF65-F5344CB8AC3E}">
        <p14:creationId xmlns:p14="http://schemas.microsoft.com/office/powerpoint/2010/main" val="516998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L’architettura a 2 </a:t>
            </a:r>
            <a:r>
              <a:rPr lang="it-IT" dirty="0" err="1"/>
              <a:t>tier</a:t>
            </a:r>
            <a:r>
              <a:rPr lang="it-IT" dirty="0"/>
              <a:t> ha il vantaggio di essere l’architettura più semplice distribuita a discapito di alcuni svantaggi, tra i quali troviamo la NON suddivisione tra back-end e front-end. Questo perché non vi è una componente tra i server ed i client che gestisce la logica funzionale.</a:t>
            </a:r>
          </a:p>
          <a:p>
            <a:r>
              <a:rPr lang="it-IT" dirty="0"/>
              <a:t> </a:t>
            </a:r>
          </a:p>
        </p:txBody>
      </p:sp>
      <p:sp>
        <p:nvSpPr>
          <p:cNvPr id="4" name="Segnaposto numero diapositiva 3"/>
          <p:cNvSpPr>
            <a:spLocks noGrp="1"/>
          </p:cNvSpPr>
          <p:nvPr>
            <p:ph type="sldNum" sz="quarter" idx="10"/>
          </p:nvPr>
        </p:nvSpPr>
        <p:spPr/>
        <p:txBody>
          <a:bodyPr/>
          <a:lstStyle/>
          <a:p>
            <a:fld id="{BBDE331E-2FBD-438F-9E49-BB62E8DAA7B4}" type="slidenum">
              <a:rPr lang="it-IT" smtClean="0"/>
              <a:t>6</a:t>
            </a:fld>
            <a:endParaRPr lang="it-IT"/>
          </a:p>
        </p:txBody>
      </p:sp>
    </p:spTree>
    <p:extLst>
      <p:ext uri="{BB962C8B-B14F-4D97-AF65-F5344CB8AC3E}">
        <p14:creationId xmlns:p14="http://schemas.microsoft.com/office/powerpoint/2010/main" val="3444042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Nel livello PRESENTATION abbiamo l’interfaccia grafica per gli utenti.</a:t>
            </a:r>
          </a:p>
          <a:p>
            <a:r>
              <a:rPr lang="it-IT" dirty="0"/>
              <a:t>Nella BUSINESS COMPONENT (la parte principale della applicazione)  sono presenti il modello di dominio che corrisponde alle entità, alle loro relazioni e alle logiche applicative.</a:t>
            </a:r>
          </a:p>
          <a:p>
            <a:r>
              <a:rPr lang="it-IT" dirty="0"/>
              <a:t>Nel Data Storage è presente la logica per l’accesso ai dati.</a:t>
            </a:r>
          </a:p>
        </p:txBody>
      </p:sp>
      <p:sp>
        <p:nvSpPr>
          <p:cNvPr id="4" name="Segnaposto numero diapositiva 3"/>
          <p:cNvSpPr>
            <a:spLocks noGrp="1"/>
          </p:cNvSpPr>
          <p:nvPr>
            <p:ph type="sldNum" sz="quarter" idx="10"/>
          </p:nvPr>
        </p:nvSpPr>
        <p:spPr/>
        <p:txBody>
          <a:bodyPr/>
          <a:lstStyle/>
          <a:p>
            <a:fld id="{BBDE331E-2FBD-438F-9E49-BB62E8DAA7B4}" type="slidenum">
              <a:rPr lang="it-IT" smtClean="0"/>
              <a:t>7</a:t>
            </a:fld>
            <a:endParaRPr lang="it-IT"/>
          </a:p>
        </p:txBody>
      </p:sp>
    </p:spTree>
    <p:extLst>
      <p:ext uri="{BB962C8B-B14F-4D97-AF65-F5344CB8AC3E}">
        <p14:creationId xmlns:p14="http://schemas.microsoft.com/office/powerpoint/2010/main" val="2256447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b="1" i="1" dirty="0"/>
              <a:t>Pattern DAO</a:t>
            </a:r>
          </a:p>
          <a:p>
            <a:r>
              <a:rPr lang="it-IT" dirty="0"/>
              <a:t> </a:t>
            </a:r>
          </a:p>
          <a:p>
            <a:r>
              <a:rPr lang="it-IT" dirty="0"/>
              <a:t>Il pattern Data Access Object (DAO) è un pattern architetturale utilizzato per separare i servizi della logica applicativa dalle operazioni di accesso ai dati. </a:t>
            </a:r>
          </a:p>
          <a:p>
            <a:r>
              <a:rPr lang="it-IT" dirty="0"/>
              <a:t>Il Data Access Object nasconde completamente i dettagli dell’interazione</a:t>
            </a:r>
          </a:p>
          <a:p>
            <a:r>
              <a:rPr lang="it-IT" dirty="0"/>
              <a:t>con la sorgente dati. L’interfaccia esposta dal DAO al client non cambia quando l’implementazione dell’origine dei dati sottostante cambia e questo consente al pattern di adattarsi a diversi schemi di archiviazione senza dover modificare nulla sugli altri livelli.</a:t>
            </a:r>
          </a:p>
          <a:p>
            <a:r>
              <a:rPr lang="it-IT" dirty="0"/>
              <a:t>In sostanza, il DAO funge da adattatore tra il componente della logica applicativa e l’origine dati, permettendo tramite esso di disaccoppiare le operazioni di CRUD dalla logica funzionale.</a:t>
            </a:r>
          </a:p>
          <a:p>
            <a:endParaRPr lang="it-IT" dirty="0"/>
          </a:p>
          <a:p>
            <a:r>
              <a:rPr lang="it-IT" sz="1400" b="1" dirty="0"/>
              <a:t>Pattern </a:t>
            </a:r>
            <a:r>
              <a:rPr lang="it-IT" sz="1400" b="1" dirty="0" err="1"/>
              <a:t>Strategy</a:t>
            </a:r>
            <a:endParaRPr lang="it-IT" sz="1400" b="1" dirty="0"/>
          </a:p>
          <a:p>
            <a:endParaRPr lang="it-IT" dirty="0"/>
          </a:p>
          <a:p>
            <a:r>
              <a:rPr lang="it-IT" sz="1200" kern="1200" dirty="0">
                <a:solidFill>
                  <a:schemeClr val="tx1"/>
                </a:solidFill>
                <a:effectLst/>
                <a:latin typeface="+mn-lt"/>
                <a:ea typeface="+mn-ea"/>
                <a:cs typeface="+mn-cs"/>
              </a:rPr>
              <a:t>Il pattern </a:t>
            </a:r>
            <a:r>
              <a:rPr lang="it-IT" sz="1200" kern="1200" dirty="0" err="1">
                <a:solidFill>
                  <a:schemeClr val="tx1"/>
                </a:solidFill>
                <a:effectLst/>
                <a:latin typeface="+mn-lt"/>
                <a:ea typeface="+mn-ea"/>
                <a:cs typeface="+mn-cs"/>
              </a:rPr>
              <a:t>Strategy</a:t>
            </a:r>
            <a:r>
              <a:rPr lang="it-IT" sz="1200" kern="1200" dirty="0">
                <a:solidFill>
                  <a:schemeClr val="tx1"/>
                </a:solidFill>
                <a:effectLst/>
                <a:latin typeface="+mn-lt"/>
                <a:ea typeface="+mn-ea"/>
                <a:cs typeface="+mn-cs"/>
              </a:rPr>
              <a:t> è un pattern comportamentale di oggetti, utilizzato quando si vogliono implementare una famiglia di algoritmi con un medesimo scopo, ma con diverse varianti. Infatti possiamo creare delle classi di algoritmi che implementano in modo diverso uno stesso algoritmo oppure possiamo creare delle nuove classi di algoritmi.</a:t>
            </a:r>
          </a:p>
          <a:p>
            <a:r>
              <a:rPr lang="it-IT" sz="1200" kern="1200" dirty="0">
                <a:solidFill>
                  <a:schemeClr val="tx1"/>
                </a:solidFill>
                <a:effectLst/>
                <a:latin typeface="+mn-lt"/>
                <a:ea typeface="+mn-ea"/>
                <a:cs typeface="+mn-cs"/>
              </a:rPr>
              <a:t>Tale pattern è stato utilizzato per gli oggetti DAO.</a:t>
            </a:r>
          </a:p>
          <a:p>
            <a:endParaRPr lang="it-IT" dirty="0"/>
          </a:p>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9</a:t>
            </a:fld>
            <a:endParaRPr lang="it-IT"/>
          </a:p>
        </p:txBody>
      </p:sp>
    </p:spTree>
    <p:extLst>
      <p:ext uri="{BB962C8B-B14F-4D97-AF65-F5344CB8AC3E}">
        <p14:creationId xmlns:p14="http://schemas.microsoft.com/office/powerpoint/2010/main" val="840889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kern="1200" dirty="0">
                <a:solidFill>
                  <a:schemeClr val="tx1"/>
                </a:solidFill>
                <a:effectLst/>
                <a:latin typeface="+mn-lt"/>
                <a:ea typeface="+mn-ea"/>
                <a:cs typeface="+mn-cs"/>
              </a:rPr>
              <a:t>Tale pattern è utile a disaccoppiare la logica applicativa dall’interfaccia grafica in modo tale da rendere riutilizzabile la logica funzionale. L’unico elemento non riutilizzabile è dunque il </a:t>
            </a:r>
            <a:r>
              <a:rPr lang="it-IT" sz="1200" kern="1200" dirty="0" err="1">
                <a:solidFill>
                  <a:schemeClr val="tx1"/>
                </a:solidFill>
                <a:effectLst/>
                <a:latin typeface="+mn-lt"/>
                <a:ea typeface="+mn-ea"/>
                <a:cs typeface="+mn-cs"/>
              </a:rPr>
              <a:t>boundary</a:t>
            </a:r>
            <a:r>
              <a:rPr lang="it-IT" sz="1200" kern="1200" dirty="0">
                <a:solidFill>
                  <a:schemeClr val="tx1"/>
                </a:solidFill>
                <a:effectLst/>
                <a:latin typeface="+mn-lt"/>
                <a:ea typeface="+mn-ea"/>
                <a:cs typeface="+mn-cs"/>
              </a:rPr>
              <a:t>, in quanto strettamente collegato al tipo di interfaccia dell’applicativo.</a:t>
            </a:r>
          </a:p>
        </p:txBody>
      </p:sp>
      <p:sp>
        <p:nvSpPr>
          <p:cNvPr id="4" name="Segnaposto numero diapositiva 3"/>
          <p:cNvSpPr>
            <a:spLocks noGrp="1"/>
          </p:cNvSpPr>
          <p:nvPr>
            <p:ph type="sldNum" sz="quarter" idx="10"/>
          </p:nvPr>
        </p:nvSpPr>
        <p:spPr/>
        <p:txBody>
          <a:bodyPr/>
          <a:lstStyle/>
          <a:p>
            <a:fld id="{BBDE331E-2FBD-438F-9E49-BB62E8DAA7B4}" type="slidenum">
              <a:rPr lang="it-IT" smtClean="0"/>
              <a:t>10</a:t>
            </a:fld>
            <a:endParaRPr lang="it-IT"/>
          </a:p>
        </p:txBody>
      </p:sp>
    </p:spTree>
    <p:extLst>
      <p:ext uri="{BB962C8B-B14F-4D97-AF65-F5344CB8AC3E}">
        <p14:creationId xmlns:p14="http://schemas.microsoft.com/office/powerpoint/2010/main" val="31034303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11</a:t>
            </a:fld>
            <a:endParaRPr lang="it-IT"/>
          </a:p>
        </p:txBody>
      </p:sp>
    </p:spTree>
    <p:extLst>
      <p:ext uri="{BB962C8B-B14F-4D97-AF65-F5344CB8AC3E}">
        <p14:creationId xmlns:p14="http://schemas.microsoft.com/office/powerpoint/2010/main" val="3653217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12</a:t>
            </a:fld>
            <a:endParaRPr lang="it-IT"/>
          </a:p>
        </p:txBody>
      </p:sp>
    </p:spTree>
    <p:extLst>
      <p:ext uri="{BB962C8B-B14F-4D97-AF65-F5344CB8AC3E}">
        <p14:creationId xmlns:p14="http://schemas.microsoft.com/office/powerpoint/2010/main" val="3576164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Descrivere </a:t>
            </a:r>
            <a:r>
              <a:rPr lang="it-IT" dirty="0" err="1"/>
              <a:t>factory</a:t>
            </a:r>
            <a:r>
              <a:rPr lang="it-IT" dirty="0"/>
              <a:t>.</a:t>
            </a:r>
          </a:p>
        </p:txBody>
      </p:sp>
      <p:sp>
        <p:nvSpPr>
          <p:cNvPr id="4" name="Segnaposto numero diapositiva 3"/>
          <p:cNvSpPr>
            <a:spLocks noGrp="1"/>
          </p:cNvSpPr>
          <p:nvPr>
            <p:ph type="sldNum" sz="quarter" idx="10"/>
          </p:nvPr>
        </p:nvSpPr>
        <p:spPr/>
        <p:txBody>
          <a:bodyPr/>
          <a:lstStyle/>
          <a:p>
            <a:fld id="{BBDE331E-2FBD-438F-9E49-BB62E8DAA7B4}" type="slidenum">
              <a:rPr lang="it-IT" smtClean="0"/>
              <a:t>13</a:t>
            </a:fld>
            <a:endParaRPr lang="it-IT"/>
          </a:p>
        </p:txBody>
      </p:sp>
    </p:spTree>
    <p:extLst>
      <p:ext uri="{BB962C8B-B14F-4D97-AF65-F5344CB8AC3E}">
        <p14:creationId xmlns:p14="http://schemas.microsoft.com/office/powerpoint/2010/main" val="125570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17</a:t>
            </a:fld>
            <a:endParaRPr lang="it-IT"/>
          </a:p>
        </p:txBody>
      </p:sp>
    </p:spTree>
    <p:extLst>
      <p:ext uri="{BB962C8B-B14F-4D97-AF65-F5344CB8AC3E}">
        <p14:creationId xmlns:p14="http://schemas.microsoft.com/office/powerpoint/2010/main" val="16822649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a:xfrm>
            <a:off x="1876424" y="5410201"/>
            <a:ext cx="5124886" cy="365125"/>
          </a:xfrm>
        </p:spPr>
        <p:txBody>
          <a:bodyPr/>
          <a:lstStyle/>
          <a:p>
            <a:endParaRPr lang="it-IT"/>
          </a:p>
        </p:txBody>
      </p:sp>
      <p:sp>
        <p:nvSpPr>
          <p:cNvPr id="6" name="Slide Number Placeholder 5"/>
          <p:cNvSpPr>
            <a:spLocks noGrp="1"/>
          </p:cNvSpPr>
          <p:nvPr>
            <p:ph type="sldNum" sz="quarter" idx="12"/>
          </p:nvPr>
        </p:nvSpPr>
        <p:spPr>
          <a:xfrm>
            <a:off x="9896911" y="5410199"/>
            <a:ext cx="771089" cy="365125"/>
          </a:xfrm>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44453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it-IT"/>
              <a:t>Fare clic sull'icona per inserire un'immagine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722555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0869668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it-IT"/>
              <a:t>Fare clic per modificare lo stile del titolo dello schema</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1185099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4248027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it-IT"/>
              <a:t>Fare clic per modificare lo stile del titolo dello schema</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3" name="Date Placeholder 2"/>
          <p:cNvSpPr>
            <a:spLocks noGrp="1"/>
          </p:cNvSpPr>
          <p:nvPr>
            <p:ph type="dt" sz="half" idx="10"/>
          </p:nvPr>
        </p:nvSpPr>
        <p:spPr/>
        <p:txBody>
          <a:bodyPr/>
          <a:lstStyle/>
          <a:p>
            <a:fld id="{997E8536-A64B-456C-8DAA-FEA500547DF3}" type="datetimeFigureOut">
              <a:rPr lang="it-IT" smtClean="0"/>
              <a:t>09/09/2018</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37238127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 immagin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it-IT"/>
              <a:t>Fare clic per modificare lo stile del titolo dello schema</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3" name="Date Placeholder 2"/>
          <p:cNvSpPr>
            <a:spLocks noGrp="1"/>
          </p:cNvSpPr>
          <p:nvPr>
            <p:ph type="dt" sz="half" idx="10"/>
          </p:nvPr>
        </p:nvSpPr>
        <p:spPr/>
        <p:txBody>
          <a:bodyPr/>
          <a:lstStyle/>
          <a:p>
            <a:fld id="{997E8536-A64B-456C-8DAA-FEA500547DF3}" type="datetimeFigureOut">
              <a:rPr lang="it-IT" smtClean="0"/>
              <a:t>09/09/2018</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4464646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1913502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957339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4206593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106634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4184347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Content Placeholder 3"/>
          <p:cNvSpPr>
            <a:spLocks noGrp="1"/>
          </p:cNvSpPr>
          <p:nvPr>
            <p:ph sz="half" idx="2"/>
          </p:nvPr>
        </p:nvSpPr>
        <p:spPr>
          <a:xfrm>
            <a:off x="1141410" y="3073397"/>
            <a:ext cx="4878391" cy="2717801"/>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Content Placeholder 5"/>
          <p:cNvSpPr>
            <a:spLocks noGrp="1"/>
          </p:cNvSpPr>
          <p:nvPr>
            <p:ph sz="quarter" idx="4"/>
          </p:nvPr>
        </p:nvSpPr>
        <p:spPr>
          <a:xfrm>
            <a:off x="6172200" y="3073397"/>
            <a:ext cx="4875210" cy="2717801"/>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997E8536-A64B-456C-8DAA-FEA500547DF3}" type="datetimeFigureOut">
              <a:rPr lang="it-IT" smtClean="0"/>
              <a:t>09/09/2018</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728769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997E8536-A64B-456C-8DAA-FEA500547DF3}" type="datetimeFigureOut">
              <a:rPr lang="it-IT" smtClean="0"/>
              <a:t>09/09/2018</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806486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7E8536-A64B-456C-8DAA-FEA500547DF3}" type="datetimeFigureOut">
              <a:rPr lang="it-IT" smtClean="0"/>
              <a:t>09/09/2018</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9693946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53141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3889815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97E8536-A64B-456C-8DAA-FEA500547DF3}" type="datetimeFigureOut">
              <a:rPr lang="it-IT" smtClean="0"/>
              <a:t>09/09/2018</a:t>
            </a:fld>
            <a:endParaRPr lang="it-IT"/>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272FB2A-DE8D-4A52-AEDE-B6812DC59565}" type="slidenum">
              <a:rPr lang="it-IT" smtClean="0"/>
              <a:t>‹N›</a:t>
            </a:fld>
            <a:endParaRPr lang="it-IT"/>
          </a:p>
        </p:txBody>
      </p:sp>
    </p:spTree>
    <p:extLst>
      <p:ext uri="{BB962C8B-B14F-4D97-AF65-F5344CB8AC3E}">
        <p14:creationId xmlns:p14="http://schemas.microsoft.com/office/powerpoint/2010/main" val="2418913642"/>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netbeans.org/"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github.com/" TargetMode="External"/><Relationship Id="rId5" Type="http://schemas.openxmlformats.org/officeDocument/2006/relationships/hyperlink" Target="http://staruml.io/" TargetMode="External"/><Relationship Id="rId4" Type="http://schemas.openxmlformats.org/officeDocument/2006/relationships/hyperlink" Target="https://www.mysql.com/i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BACCD9E-1AE7-41DE-929D-658D9CFEABE8}"/>
              </a:ext>
            </a:extLst>
          </p:cNvPr>
          <p:cNvSpPr>
            <a:spLocks noGrp="1"/>
          </p:cNvSpPr>
          <p:nvPr>
            <p:ph type="ctrTitle"/>
          </p:nvPr>
        </p:nvSpPr>
        <p:spPr>
          <a:xfrm>
            <a:off x="6592164" y="720993"/>
            <a:ext cx="4799713" cy="2961850"/>
          </a:xfrm>
        </p:spPr>
        <p:txBody>
          <a:bodyPr anchor="b">
            <a:normAutofit/>
          </a:bodyPr>
          <a:lstStyle/>
          <a:p>
            <a:pPr algn="ctr"/>
            <a:r>
              <a:rPr lang="it-IT" sz="4700" dirty="0"/>
              <a:t>Progetto </a:t>
            </a:r>
            <a:br>
              <a:rPr lang="it-IT" sz="4700" dirty="0"/>
            </a:br>
            <a:r>
              <a:rPr lang="it-IT" sz="4700" dirty="0"/>
              <a:t>Ingegneria del Software </a:t>
            </a:r>
            <a:br>
              <a:rPr lang="it-IT" sz="4700" dirty="0"/>
            </a:br>
            <a:r>
              <a:rPr lang="it-IT" sz="4700" dirty="0"/>
              <a:t>2017/2018</a:t>
            </a:r>
          </a:p>
        </p:txBody>
      </p:sp>
      <p:sp>
        <p:nvSpPr>
          <p:cNvPr id="3" name="Sottotitolo 2">
            <a:extLst>
              <a:ext uri="{FF2B5EF4-FFF2-40B4-BE49-F238E27FC236}">
                <a16:creationId xmlns:a16="http://schemas.microsoft.com/office/drawing/2014/main" id="{AF90AA67-B98B-4E1A-944B-055D1DECBA46}"/>
              </a:ext>
            </a:extLst>
          </p:cNvPr>
          <p:cNvSpPr>
            <a:spLocks noGrp="1"/>
          </p:cNvSpPr>
          <p:nvPr>
            <p:ph type="subTitle" idx="1"/>
          </p:nvPr>
        </p:nvSpPr>
        <p:spPr>
          <a:xfrm>
            <a:off x="6746627" y="4181050"/>
            <a:ext cx="4645250" cy="1716168"/>
          </a:xfrm>
        </p:spPr>
        <p:txBody>
          <a:bodyPr anchor="t">
            <a:noAutofit/>
          </a:bodyPr>
          <a:lstStyle/>
          <a:p>
            <a:pPr algn="ctr"/>
            <a:r>
              <a:rPr lang="it-IT" sz="1800" b="1" dirty="0">
                <a:solidFill>
                  <a:srgbClr val="FF0000"/>
                </a:solidFill>
              </a:rPr>
              <a:t>Autori: </a:t>
            </a:r>
            <a:r>
              <a:rPr lang="it-IT" b="1" dirty="0">
                <a:solidFill>
                  <a:srgbClr val="FF0000"/>
                </a:solidFill>
              </a:rPr>
              <a:t>Gruppo 22</a:t>
            </a:r>
            <a:endParaRPr lang="it-IT" sz="1800" b="1" dirty="0">
              <a:solidFill>
                <a:srgbClr val="FF0000"/>
              </a:solidFill>
            </a:endParaRPr>
          </a:p>
          <a:p>
            <a:pPr algn="ctr"/>
            <a:r>
              <a:rPr lang="it-IT" sz="2000" dirty="0" err="1">
                <a:solidFill>
                  <a:schemeClr val="tx1"/>
                </a:solidFill>
              </a:rPr>
              <a:t>Pirozzi</a:t>
            </a:r>
            <a:r>
              <a:rPr lang="it-IT" sz="2000" dirty="0">
                <a:solidFill>
                  <a:schemeClr val="tx1"/>
                </a:solidFill>
              </a:rPr>
              <a:t> Tommaso</a:t>
            </a:r>
          </a:p>
          <a:p>
            <a:pPr algn="ctr"/>
            <a:r>
              <a:rPr lang="it-IT" sz="2000" dirty="0" err="1">
                <a:solidFill>
                  <a:schemeClr val="tx1"/>
                </a:solidFill>
              </a:rPr>
              <a:t>Quattromani</a:t>
            </a:r>
            <a:r>
              <a:rPr lang="it-IT" sz="2000" dirty="0">
                <a:solidFill>
                  <a:schemeClr val="tx1"/>
                </a:solidFill>
              </a:rPr>
              <a:t> Marcello</a:t>
            </a:r>
          </a:p>
          <a:p>
            <a:pPr algn="ctr"/>
            <a:r>
              <a:rPr lang="it-IT" sz="2000" dirty="0">
                <a:solidFill>
                  <a:schemeClr val="tx1"/>
                </a:solidFill>
              </a:rPr>
              <a:t>Vanesio Giuliano</a:t>
            </a:r>
          </a:p>
          <a:p>
            <a:pPr algn="ctr"/>
            <a:r>
              <a:rPr lang="it-IT" sz="2000" dirty="0">
                <a:solidFill>
                  <a:schemeClr val="tx1"/>
                </a:solidFill>
              </a:rPr>
              <a:t>Torino Vincenzo</a:t>
            </a:r>
          </a:p>
        </p:txBody>
      </p:sp>
      <p:sp>
        <p:nvSpPr>
          <p:cNvPr id="6" name="Rettangolo 5">
            <a:extLst>
              <a:ext uri="{FF2B5EF4-FFF2-40B4-BE49-F238E27FC236}">
                <a16:creationId xmlns:a16="http://schemas.microsoft.com/office/drawing/2014/main" id="{93262D65-25B6-40CF-9EBC-00018808C683}"/>
              </a:ext>
            </a:extLst>
          </p:cNvPr>
          <p:cNvSpPr/>
          <p:nvPr/>
        </p:nvSpPr>
        <p:spPr>
          <a:xfrm>
            <a:off x="2078033" y="3765551"/>
            <a:ext cx="3431965" cy="830997"/>
          </a:xfrm>
          <a:prstGeom prst="rect">
            <a:avLst/>
          </a:prstGeom>
        </p:spPr>
        <p:txBody>
          <a:bodyPr wrap="none">
            <a:spAutoFit/>
          </a:bodyPr>
          <a:lstStyle/>
          <a:p>
            <a:pPr algn="ctr"/>
            <a:r>
              <a:rPr lang="it-IT" sz="2000" dirty="0"/>
              <a:t>Università degli Studi di Napoli </a:t>
            </a:r>
          </a:p>
          <a:p>
            <a:pPr algn="ctr"/>
            <a:r>
              <a:rPr lang="it-IT" sz="2800" dirty="0"/>
              <a:t>Federico II</a:t>
            </a:r>
          </a:p>
        </p:txBody>
      </p:sp>
      <p:pic>
        <p:nvPicPr>
          <p:cNvPr id="7" name="Immagine 6" descr="Immagine che contiene cielo, esterni, volando, uccello&#10;&#10;Descrizione generata con affidabilità molto elevata">
            <a:extLst>
              <a:ext uri="{FF2B5EF4-FFF2-40B4-BE49-F238E27FC236}">
                <a16:creationId xmlns:a16="http://schemas.microsoft.com/office/drawing/2014/main" id="{D8AC217A-2FC9-440C-BDD8-D12B7100AA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8032" y="519561"/>
            <a:ext cx="3294067" cy="3163282"/>
          </a:xfrm>
          <a:prstGeom prst="rect">
            <a:avLst/>
          </a:prstGeom>
        </p:spPr>
      </p:pic>
    </p:spTree>
    <p:extLst>
      <p:ext uri="{BB962C8B-B14F-4D97-AF65-F5344CB8AC3E}">
        <p14:creationId xmlns:p14="http://schemas.microsoft.com/office/powerpoint/2010/main" val="266567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2669406" cy="1781175"/>
          </a:xfrm>
        </p:spPr>
        <p:txBody>
          <a:bodyPr>
            <a:normAutofit fontScale="90000"/>
          </a:bodyPr>
          <a:lstStyle/>
          <a:p>
            <a:pPr algn="ctr"/>
            <a:r>
              <a:rPr lang="it-IT" sz="3600" b="1" dirty="0">
                <a:solidFill>
                  <a:srgbClr val="FFFFFF"/>
                </a:solidFill>
              </a:rPr>
              <a:t>Pattern </a:t>
            </a:r>
            <a:r>
              <a:rPr lang="it-IT" sz="3600" b="1" dirty="0" err="1">
                <a:solidFill>
                  <a:srgbClr val="FFFFFF"/>
                </a:solidFill>
              </a:rPr>
              <a:t>Entity</a:t>
            </a:r>
            <a:r>
              <a:rPr lang="it-IT" sz="3600" b="1" dirty="0">
                <a:solidFill>
                  <a:srgbClr val="FFFFFF"/>
                </a:solidFill>
              </a:rPr>
              <a:t> Control </a:t>
            </a:r>
            <a:r>
              <a:rPr lang="it-IT" sz="3600" b="1" dirty="0" err="1">
                <a:solidFill>
                  <a:srgbClr val="FFFFFF"/>
                </a:solidFill>
              </a:rPr>
              <a:t>Boundary</a:t>
            </a:r>
            <a:endParaRPr lang="it-IT" sz="3600" b="1" dirty="0">
              <a:solidFill>
                <a:srgbClr val="FFFFFF"/>
              </a:solidFill>
            </a:endParaRP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966952" y="3267431"/>
            <a:ext cx="3342509" cy="3085427"/>
          </a:xfrm>
        </p:spPr>
        <p:txBody>
          <a:bodyPr>
            <a:normAutofit fontScale="62500" lnSpcReduction="20000"/>
          </a:bodyPr>
          <a:lstStyle/>
          <a:p>
            <a:pPr marL="0" indent="0">
              <a:buNone/>
            </a:pPr>
            <a:r>
              <a:rPr lang="it-IT" dirty="0"/>
              <a:t>Il pattern ECB è un pattern architetturale composto da: </a:t>
            </a:r>
          </a:p>
          <a:p>
            <a:pPr lvl="0"/>
            <a:r>
              <a:rPr lang="it-IT" dirty="0" err="1"/>
              <a:t>Entity</a:t>
            </a:r>
            <a:r>
              <a:rPr lang="it-IT" dirty="0"/>
              <a:t>: oggetti che rappresentano i dati del dominio;</a:t>
            </a:r>
          </a:p>
          <a:p>
            <a:pPr lvl="0"/>
            <a:r>
              <a:rPr lang="it-IT" dirty="0"/>
              <a:t>Control: oggetti che mediano tra i </a:t>
            </a:r>
            <a:r>
              <a:rPr lang="it-IT" dirty="0" err="1"/>
              <a:t>boundary</a:t>
            </a:r>
            <a:r>
              <a:rPr lang="it-IT" dirty="0"/>
              <a:t> e gli </a:t>
            </a:r>
            <a:r>
              <a:rPr lang="it-IT" dirty="0" err="1"/>
              <a:t>entity</a:t>
            </a:r>
            <a:r>
              <a:rPr lang="it-IT" dirty="0"/>
              <a:t>;</a:t>
            </a:r>
          </a:p>
          <a:p>
            <a:r>
              <a:rPr lang="it-IT" dirty="0" err="1"/>
              <a:t>Boundary</a:t>
            </a:r>
            <a:r>
              <a:rPr lang="it-IT" dirty="0"/>
              <a:t>: oggetti che si interfacciano con gli attori.</a:t>
            </a:r>
          </a:p>
          <a:p>
            <a:pPr marL="0" indent="0">
              <a:buNone/>
            </a:pPr>
            <a:r>
              <a:rPr lang="it-IT" dirty="0"/>
              <a:t>E’ stato utilizzato per la realizzazione del software Desktop.</a:t>
            </a:r>
          </a:p>
          <a:p>
            <a:pPr marL="0" indent="0">
              <a:buNone/>
            </a:pPr>
            <a:endParaRPr lang="it-IT" dirty="0"/>
          </a:p>
          <a:p>
            <a:endParaRPr lang="it-IT" dirty="0"/>
          </a:p>
        </p:txBody>
      </p:sp>
      <p:sp>
        <p:nvSpPr>
          <p:cNvPr id="6" name="Rettangolo 5">
            <a:extLst>
              <a:ext uri="{FF2B5EF4-FFF2-40B4-BE49-F238E27FC236}">
                <a16:creationId xmlns:a16="http://schemas.microsoft.com/office/drawing/2014/main" id="{80332047-783B-4BDB-88D4-73E29B5B9D88}"/>
              </a:ext>
            </a:extLst>
          </p:cNvPr>
          <p:cNvSpPr/>
          <p:nvPr/>
        </p:nvSpPr>
        <p:spPr>
          <a:xfrm>
            <a:off x="6964752" y="6045081"/>
            <a:ext cx="2042803" cy="307777"/>
          </a:xfrm>
          <a:prstGeom prst="rect">
            <a:avLst/>
          </a:prstGeom>
        </p:spPr>
        <p:txBody>
          <a:bodyPr wrap="none">
            <a:spAutoFit/>
          </a:bodyPr>
          <a:lstStyle/>
          <a:p>
            <a:r>
              <a:rPr lang="it-IT" sz="1400" dirty="0" err="1"/>
              <a:t>Img</a:t>
            </a:r>
            <a:r>
              <a:rPr lang="it-IT" sz="1400" dirty="0"/>
              <a:t> 5: pattern </a:t>
            </a:r>
            <a:r>
              <a:rPr lang="it-IT" sz="1400" dirty="0" err="1"/>
              <a:t>ECB_event</a:t>
            </a:r>
            <a:endParaRPr lang="it-IT" sz="1400" dirty="0"/>
          </a:p>
        </p:txBody>
      </p:sp>
      <p:pic>
        <p:nvPicPr>
          <p:cNvPr id="5" name="Immagine 4">
            <a:extLst>
              <a:ext uri="{FF2B5EF4-FFF2-40B4-BE49-F238E27FC236}">
                <a16:creationId xmlns:a16="http://schemas.microsoft.com/office/drawing/2014/main" id="{FB5275C4-8970-46EE-BFF2-D97FBD0C75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9461" y="505141"/>
            <a:ext cx="7506302" cy="5539939"/>
          </a:xfrm>
          <a:prstGeom prst="rect">
            <a:avLst/>
          </a:prstGeom>
          <a:ln>
            <a:noFill/>
          </a:ln>
          <a:effectLst>
            <a:softEdge rad="112500"/>
          </a:effectLst>
        </p:spPr>
      </p:pic>
    </p:spTree>
    <p:extLst>
      <p:ext uri="{BB962C8B-B14F-4D97-AF65-F5344CB8AC3E}">
        <p14:creationId xmlns:p14="http://schemas.microsoft.com/office/powerpoint/2010/main" val="41076780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2669406" cy="1781175"/>
          </a:xfrm>
        </p:spPr>
        <p:txBody>
          <a:bodyPr>
            <a:normAutofit/>
          </a:bodyPr>
          <a:lstStyle/>
          <a:p>
            <a:pPr algn="ctr"/>
            <a:r>
              <a:rPr lang="it-IT" sz="3600" b="1" dirty="0">
                <a:solidFill>
                  <a:srgbClr val="FFFFFF"/>
                </a:solidFill>
              </a:rPr>
              <a:t>FLUSSO DI ESECUZIONE</a:t>
            </a: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4257803" y="1536279"/>
            <a:ext cx="7216774" cy="1385690"/>
          </a:xfrm>
        </p:spPr>
        <p:txBody>
          <a:bodyPr>
            <a:normAutofit/>
          </a:bodyPr>
          <a:lstStyle/>
          <a:p>
            <a:pPr marL="0" indent="0" algn="ctr">
              <a:buNone/>
            </a:pPr>
            <a:r>
              <a:rPr lang="it-IT" dirty="0"/>
              <a:t>Ogni operazione dell’applicativo può essere sintetizzata con il seguente schema:</a:t>
            </a:r>
          </a:p>
          <a:p>
            <a:pPr marL="0" indent="0">
              <a:buNone/>
            </a:pPr>
            <a:endParaRPr lang="it-IT" dirty="0"/>
          </a:p>
        </p:txBody>
      </p:sp>
      <p:sp>
        <p:nvSpPr>
          <p:cNvPr id="8" name="CasellaDiTesto 7">
            <a:extLst>
              <a:ext uri="{FF2B5EF4-FFF2-40B4-BE49-F238E27FC236}">
                <a16:creationId xmlns:a16="http://schemas.microsoft.com/office/drawing/2014/main" id="{33272D0E-E02C-48AD-A5BC-2E3B288BB09A}"/>
              </a:ext>
            </a:extLst>
          </p:cNvPr>
          <p:cNvSpPr txBox="1"/>
          <p:nvPr/>
        </p:nvSpPr>
        <p:spPr>
          <a:xfrm>
            <a:off x="428120"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Amministratore inserisce dati all’interno dell’applicativo</a:t>
            </a:r>
          </a:p>
          <a:p>
            <a:endParaRPr lang="it-IT" sz="2000" b="1" dirty="0">
              <a:solidFill>
                <a:schemeClr val="tx1"/>
              </a:solidFill>
            </a:endParaRPr>
          </a:p>
          <a:p>
            <a:endParaRPr lang="it-IT" sz="2000" b="1" dirty="0">
              <a:solidFill>
                <a:schemeClr val="tx1"/>
              </a:solidFill>
            </a:endParaRPr>
          </a:p>
        </p:txBody>
      </p:sp>
      <p:cxnSp>
        <p:nvCxnSpPr>
          <p:cNvPr id="9" name="Connettore 2 8">
            <a:extLst>
              <a:ext uri="{FF2B5EF4-FFF2-40B4-BE49-F238E27FC236}">
                <a16:creationId xmlns:a16="http://schemas.microsoft.com/office/drawing/2014/main" id="{8E8D3794-B754-49B7-8AB5-3FE5BDF3AD77}"/>
              </a:ext>
            </a:extLst>
          </p:cNvPr>
          <p:cNvCxnSpPr>
            <a:cxnSpLocks/>
          </p:cNvCxnSpPr>
          <p:nvPr/>
        </p:nvCxnSpPr>
        <p:spPr>
          <a:xfrm>
            <a:off x="2671189" y="4206944"/>
            <a:ext cx="75417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CasellaDiTesto 10">
            <a:extLst>
              <a:ext uri="{FF2B5EF4-FFF2-40B4-BE49-F238E27FC236}">
                <a16:creationId xmlns:a16="http://schemas.microsoft.com/office/drawing/2014/main" id="{C5CB7EB4-CED1-4CB4-BF3C-0B693336FE9B}"/>
              </a:ext>
            </a:extLst>
          </p:cNvPr>
          <p:cNvSpPr txBox="1"/>
          <p:nvPr/>
        </p:nvSpPr>
        <p:spPr>
          <a:xfrm>
            <a:off x="3425362"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L’oggetto </a:t>
            </a:r>
            <a:r>
              <a:rPr lang="it-IT" sz="2000" dirty="0" err="1">
                <a:solidFill>
                  <a:schemeClr val="tx1"/>
                </a:solidFill>
              </a:rPr>
              <a:t>boundary</a:t>
            </a:r>
            <a:r>
              <a:rPr lang="it-IT" sz="2000" dirty="0">
                <a:solidFill>
                  <a:schemeClr val="tx1"/>
                </a:solidFill>
              </a:rPr>
              <a:t> delegato comunica al controllore i dati inseriti</a:t>
            </a:r>
          </a:p>
          <a:p>
            <a:endParaRPr lang="it-IT" sz="2000" dirty="0">
              <a:solidFill>
                <a:schemeClr val="tx1"/>
              </a:solidFill>
            </a:endParaRPr>
          </a:p>
          <a:p>
            <a:endParaRPr lang="it-IT" sz="2000" dirty="0">
              <a:solidFill>
                <a:schemeClr val="tx1"/>
              </a:solidFill>
            </a:endParaRPr>
          </a:p>
        </p:txBody>
      </p:sp>
      <p:sp>
        <p:nvSpPr>
          <p:cNvPr id="12" name="CasellaDiTesto 11">
            <a:extLst>
              <a:ext uri="{FF2B5EF4-FFF2-40B4-BE49-F238E27FC236}">
                <a16:creationId xmlns:a16="http://schemas.microsoft.com/office/drawing/2014/main" id="{6608B9DD-E7FE-46FB-952D-169D5FCA1636}"/>
              </a:ext>
            </a:extLst>
          </p:cNvPr>
          <p:cNvSpPr txBox="1"/>
          <p:nvPr/>
        </p:nvSpPr>
        <p:spPr>
          <a:xfrm>
            <a:off x="6422603"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Controllore elabora i dati e, ove necessario, comunica con il DAO correlato ai dati elaborati</a:t>
            </a:r>
          </a:p>
        </p:txBody>
      </p:sp>
      <p:sp>
        <p:nvSpPr>
          <p:cNvPr id="14" name="CasellaDiTesto 13">
            <a:extLst>
              <a:ext uri="{FF2B5EF4-FFF2-40B4-BE49-F238E27FC236}">
                <a16:creationId xmlns:a16="http://schemas.microsoft.com/office/drawing/2014/main" id="{E9F8C877-E8A6-4554-BC3F-5DA85C1DA2F6}"/>
              </a:ext>
            </a:extLst>
          </p:cNvPr>
          <p:cNvSpPr txBox="1"/>
          <p:nvPr/>
        </p:nvSpPr>
        <p:spPr>
          <a:xfrm>
            <a:off x="9636571"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Il DAO effettua, ove necessario, operazioni CRUD con i dati ricevuti ed invia eventuale risposta.</a:t>
            </a:r>
          </a:p>
        </p:txBody>
      </p:sp>
      <p:cxnSp>
        <p:nvCxnSpPr>
          <p:cNvPr id="15" name="Connettore 2 14">
            <a:extLst>
              <a:ext uri="{FF2B5EF4-FFF2-40B4-BE49-F238E27FC236}">
                <a16:creationId xmlns:a16="http://schemas.microsoft.com/office/drawing/2014/main" id="{94EE5DAE-C384-453C-A9F6-40AE5BA5DED5}"/>
              </a:ext>
            </a:extLst>
          </p:cNvPr>
          <p:cNvCxnSpPr>
            <a:cxnSpLocks/>
          </p:cNvCxnSpPr>
          <p:nvPr/>
        </p:nvCxnSpPr>
        <p:spPr>
          <a:xfrm>
            <a:off x="5668431" y="4206944"/>
            <a:ext cx="754172" cy="207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ttore 2 15">
            <a:extLst>
              <a:ext uri="{FF2B5EF4-FFF2-40B4-BE49-F238E27FC236}">
                <a16:creationId xmlns:a16="http://schemas.microsoft.com/office/drawing/2014/main" id="{1211697B-BB3A-4CEA-98E3-2C687B85C092}"/>
              </a:ext>
            </a:extLst>
          </p:cNvPr>
          <p:cNvCxnSpPr>
            <a:cxnSpLocks/>
          </p:cNvCxnSpPr>
          <p:nvPr/>
        </p:nvCxnSpPr>
        <p:spPr>
          <a:xfrm>
            <a:off x="8665672" y="4227650"/>
            <a:ext cx="95738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nettore 2 16">
            <a:extLst>
              <a:ext uri="{FF2B5EF4-FFF2-40B4-BE49-F238E27FC236}">
                <a16:creationId xmlns:a16="http://schemas.microsoft.com/office/drawing/2014/main" id="{6B3DF4C0-EC80-46C7-8AAE-E7115C6D5DED}"/>
              </a:ext>
            </a:extLst>
          </p:cNvPr>
          <p:cNvCxnSpPr>
            <a:cxnSpLocks/>
          </p:cNvCxnSpPr>
          <p:nvPr/>
        </p:nvCxnSpPr>
        <p:spPr>
          <a:xfrm flipH="1">
            <a:off x="8665672" y="4600818"/>
            <a:ext cx="9573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ttore 2 17">
            <a:extLst>
              <a:ext uri="{FF2B5EF4-FFF2-40B4-BE49-F238E27FC236}">
                <a16:creationId xmlns:a16="http://schemas.microsoft.com/office/drawing/2014/main" id="{4DB0C06E-615D-4BBB-8401-FB898AA5E621}"/>
              </a:ext>
            </a:extLst>
          </p:cNvPr>
          <p:cNvCxnSpPr>
            <a:cxnSpLocks/>
            <a:stCxn id="12" idx="1"/>
            <a:endCxn id="11" idx="3"/>
          </p:cNvCxnSpPr>
          <p:nvPr/>
        </p:nvCxnSpPr>
        <p:spPr>
          <a:xfrm flipH="1">
            <a:off x="5668431" y="4600818"/>
            <a:ext cx="7541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nettore 2 18">
            <a:extLst>
              <a:ext uri="{FF2B5EF4-FFF2-40B4-BE49-F238E27FC236}">
                <a16:creationId xmlns:a16="http://schemas.microsoft.com/office/drawing/2014/main" id="{CFC1E3D2-D27D-49B5-AF98-B6EC43013EAC}"/>
              </a:ext>
            </a:extLst>
          </p:cNvPr>
          <p:cNvCxnSpPr>
            <a:cxnSpLocks/>
            <a:stCxn id="11" idx="1"/>
          </p:cNvCxnSpPr>
          <p:nvPr/>
        </p:nvCxnSpPr>
        <p:spPr>
          <a:xfrm flipH="1">
            <a:off x="2671190" y="4600818"/>
            <a:ext cx="754172" cy="46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ttangolo 21">
            <a:extLst>
              <a:ext uri="{FF2B5EF4-FFF2-40B4-BE49-F238E27FC236}">
                <a16:creationId xmlns:a16="http://schemas.microsoft.com/office/drawing/2014/main" id="{C83F8B5C-F8D4-43C4-A771-8EA733F373AB}"/>
              </a:ext>
            </a:extLst>
          </p:cNvPr>
          <p:cNvSpPr/>
          <p:nvPr/>
        </p:nvSpPr>
        <p:spPr>
          <a:xfrm>
            <a:off x="4546896" y="5981976"/>
            <a:ext cx="6096000" cy="369332"/>
          </a:xfrm>
          <a:prstGeom prst="rect">
            <a:avLst/>
          </a:prstGeom>
        </p:spPr>
        <p:txBody>
          <a:bodyPr>
            <a:spAutoFit/>
          </a:bodyPr>
          <a:lstStyle/>
          <a:p>
            <a:r>
              <a:rPr lang="it-IT" dirty="0"/>
              <a:t>Nelle varie transizioni vengono utilizzato gli oggetti </a:t>
            </a:r>
            <a:r>
              <a:rPr lang="it-IT" dirty="0" err="1"/>
              <a:t>entity</a:t>
            </a:r>
            <a:endParaRPr lang="it-IT" dirty="0"/>
          </a:p>
        </p:txBody>
      </p:sp>
    </p:spTree>
    <p:extLst>
      <p:ext uri="{BB962C8B-B14F-4D97-AF65-F5344CB8AC3E}">
        <p14:creationId xmlns:p14="http://schemas.microsoft.com/office/powerpoint/2010/main" val="438941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0F233E7F-5A83-4373-8BD2-9F4177A040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4750" y="590551"/>
            <a:ext cx="7938922" cy="5638799"/>
          </a:xfrm>
          <a:prstGeom prst="rect">
            <a:avLst/>
          </a:prstGeom>
          <a:ln>
            <a:noFill/>
          </a:ln>
          <a:effectLst>
            <a:softEdge rad="112500"/>
          </a:effectLst>
        </p:spPr>
      </p:pic>
      <p:sp>
        <p:nvSpPr>
          <p:cNvPr id="8" name="Titolo 1">
            <a:extLst>
              <a:ext uri="{FF2B5EF4-FFF2-40B4-BE49-F238E27FC236}">
                <a16:creationId xmlns:a16="http://schemas.microsoft.com/office/drawing/2014/main" id="{CDF41CE6-1F62-4CD2-BCFF-C96A779FE390}"/>
              </a:ext>
            </a:extLst>
          </p:cNvPr>
          <p:cNvSpPr txBox="1">
            <a:spLocks/>
          </p:cNvSpPr>
          <p:nvPr/>
        </p:nvSpPr>
        <p:spPr>
          <a:xfrm>
            <a:off x="690728" y="513546"/>
            <a:ext cx="2669406" cy="20582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it-IT" b="1">
                <a:solidFill>
                  <a:srgbClr val="FFFFFF"/>
                </a:solidFill>
              </a:rPr>
              <a:t>Sequence diagram</a:t>
            </a:r>
            <a:endParaRPr lang="it-IT" b="1" dirty="0">
              <a:solidFill>
                <a:srgbClr val="FFFFFF"/>
              </a:solidFill>
            </a:endParaRPr>
          </a:p>
        </p:txBody>
      </p:sp>
      <p:sp>
        <p:nvSpPr>
          <p:cNvPr id="9" name="Content Placeholder 9">
            <a:extLst>
              <a:ext uri="{FF2B5EF4-FFF2-40B4-BE49-F238E27FC236}">
                <a16:creationId xmlns:a16="http://schemas.microsoft.com/office/drawing/2014/main" id="{E0053573-AF2E-4BD9-8AE7-3E6CA2D798B3}"/>
              </a:ext>
            </a:extLst>
          </p:cNvPr>
          <p:cNvSpPr>
            <a:spLocks noGrp="1"/>
          </p:cNvSpPr>
          <p:nvPr>
            <p:ph idx="1"/>
          </p:nvPr>
        </p:nvSpPr>
        <p:spPr>
          <a:xfrm>
            <a:off x="354176" y="2571750"/>
            <a:ext cx="3342509" cy="3657600"/>
          </a:xfrm>
        </p:spPr>
        <p:txBody>
          <a:bodyPr>
            <a:normAutofit fontScale="85000" lnSpcReduction="10000"/>
          </a:bodyPr>
          <a:lstStyle/>
          <a:p>
            <a:pPr marL="0" indent="0">
              <a:buNone/>
            </a:pPr>
            <a:r>
              <a:rPr lang="it-IT" dirty="0"/>
              <a:t>Iterazione tra gli oggetti  per la creazione di un evento.</a:t>
            </a:r>
          </a:p>
          <a:p>
            <a:pPr marL="0" indent="0">
              <a:buNone/>
            </a:pPr>
            <a:endParaRPr lang="it-IT" dirty="0"/>
          </a:p>
          <a:p>
            <a:pPr marL="0" indent="0">
              <a:buNone/>
            </a:pPr>
            <a:r>
              <a:rPr lang="it-IT" dirty="0"/>
              <a:t>NB. L’oggetto </a:t>
            </a:r>
            <a:r>
              <a:rPr lang="it-IT" dirty="0" err="1"/>
              <a:t>view</a:t>
            </a:r>
            <a:r>
              <a:rPr lang="it-IT" dirty="0"/>
              <a:t>, introdotto per migliorare la leggibilità, è un </a:t>
            </a:r>
            <a:r>
              <a:rPr lang="it-IT" dirty="0" err="1"/>
              <a:t>boundary</a:t>
            </a:r>
            <a:r>
              <a:rPr lang="it-IT" dirty="0"/>
              <a:t> contenitore di tutti gli oggetti </a:t>
            </a:r>
            <a:r>
              <a:rPr lang="it-IT" dirty="0" err="1"/>
              <a:t>boundary</a:t>
            </a:r>
            <a:r>
              <a:rPr lang="it-IT" dirty="0"/>
              <a:t> con cui può interagire l’admin. </a:t>
            </a:r>
          </a:p>
        </p:txBody>
      </p:sp>
    </p:spTree>
    <p:extLst>
      <p:ext uri="{BB962C8B-B14F-4D97-AF65-F5344CB8AC3E}">
        <p14:creationId xmlns:p14="http://schemas.microsoft.com/office/powerpoint/2010/main" val="35618068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77756DB-818A-4590-9E9D-A4F149BFA909}"/>
              </a:ext>
            </a:extLst>
          </p:cNvPr>
          <p:cNvSpPr>
            <a:spLocks noGrp="1"/>
          </p:cNvSpPr>
          <p:nvPr>
            <p:ph type="title"/>
          </p:nvPr>
        </p:nvSpPr>
        <p:spPr>
          <a:xfrm>
            <a:off x="669926" y="575656"/>
            <a:ext cx="3887787" cy="1478570"/>
          </a:xfrm>
        </p:spPr>
        <p:txBody>
          <a:bodyPr/>
          <a:lstStyle/>
          <a:p>
            <a:r>
              <a:rPr lang="it-IT" b="1" dirty="0" err="1"/>
              <a:t>fACTORY</a:t>
            </a:r>
            <a:r>
              <a:rPr lang="it-IT" dirty="0"/>
              <a:t> </a:t>
            </a:r>
            <a:r>
              <a:rPr lang="it-IT" b="1" dirty="0"/>
              <a:t>PATTERN</a:t>
            </a:r>
          </a:p>
        </p:txBody>
      </p:sp>
      <p:sp>
        <p:nvSpPr>
          <p:cNvPr id="3" name="Segnaposto contenuto 2">
            <a:extLst>
              <a:ext uri="{FF2B5EF4-FFF2-40B4-BE49-F238E27FC236}">
                <a16:creationId xmlns:a16="http://schemas.microsoft.com/office/drawing/2014/main" id="{431F82A6-6126-4F5A-AE9B-C63318DA2904}"/>
              </a:ext>
            </a:extLst>
          </p:cNvPr>
          <p:cNvSpPr>
            <a:spLocks noGrp="1"/>
          </p:cNvSpPr>
          <p:nvPr>
            <p:ph idx="1"/>
          </p:nvPr>
        </p:nvSpPr>
        <p:spPr>
          <a:xfrm>
            <a:off x="785814" y="1949449"/>
            <a:ext cx="3300412" cy="3541714"/>
          </a:xfrm>
        </p:spPr>
        <p:txBody>
          <a:bodyPr/>
          <a:lstStyle/>
          <a:p>
            <a:pPr marL="0" indent="0">
              <a:buNone/>
            </a:pPr>
            <a:r>
              <a:rPr lang="it-IT" dirty="0"/>
              <a:t>Il </a:t>
            </a:r>
            <a:r>
              <a:rPr lang="it-IT" dirty="0" err="1"/>
              <a:t>factory</a:t>
            </a:r>
            <a:r>
              <a:rPr lang="it-IT" dirty="0"/>
              <a:t> è un pattern </a:t>
            </a:r>
            <a:r>
              <a:rPr lang="it-IT" dirty="0" err="1"/>
              <a:t>creazionale</a:t>
            </a:r>
            <a:r>
              <a:rPr lang="it-IT" dirty="0"/>
              <a:t> che è stato utilizzato per la generazione dei grafici  delle statistiche nel software desktop.</a:t>
            </a:r>
          </a:p>
        </p:txBody>
      </p:sp>
      <p:pic>
        <p:nvPicPr>
          <p:cNvPr id="5" name="Immagine 4">
            <a:extLst>
              <a:ext uri="{FF2B5EF4-FFF2-40B4-BE49-F238E27FC236}">
                <a16:creationId xmlns:a16="http://schemas.microsoft.com/office/drawing/2014/main" id="{A1E29BC4-6CFC-4A79-95BB-A141403CD7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1136" y="1343025"/>
            <a:ext cx="6115050" cy="4148138"/>
          </a:xfrm>
          <a:prstGeom prst="rect">
            <a:avLst/>
          </a:prstGeom>
          <a:ln>
            <a:noFill/>
          </a:ln>
          <a:effectLst>
            <a:softEdge rad="112500"/>
          </a:effectLst>
        </p:spPr>
      </p:pic>
    </p:spTree>
    <p:extLst>
      <p:ext uri="{BB962C8B-B14F-4D97-AF65-F5344CB8AC3E}">
        <p14:creationId xmlns:p14="http://schemas.microsoft.com/office/powerpoint/2010/main" val="12206576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FA31747-BD61-467A-ABD3-AE46DAFED722}"/>
              </a:ext>
            </a:extLst>
          </p:cNvPr>
          <p:cNvSpPr>
            <a:spLocks noGrp="1"/>
          </p:cNvSpPr>
          <p:nvPr>
            <p:ph type="title"/>
          </p:nvPr>
        </p:nvSpPr>
        <p:spPr>
          <a:xfrm>
            <a:off x="1012825" y="618518"/>
            <a:ext cx="3730625" cy="1202344"/>
          </a:xfrm>
        </p:spPr>
        <p:txBody>
          <a:bodyPr/>
          <a:lstStyle/>
          <a:p>
            <a:r>
              <a:rPr lang="it-IT" dirty="0"/>
              <a:t>Pattern MVC</a:t>
            </a:r>
          </a:p>
        </p:txBody>
      </p:sp>
      <p:sp>
        <p:nvSpPr>
          <p:cNvPr id="3" name="Segnaposto contenuto 2">
            <a:extLst>
              <a:ext uri="{FF2B5EF4-FFF2-40B4-BE49-F238E27FC236}">
                <a16:creationId xmlns:a16="http://schemas.microsoft.com/office/drawing/2014/main" id="{BD968A55-A927-4E9C-9778-9EF9806AF04A}"/>
              </a:ext>
            </a:extLst>
          </p:cNvPr>
          <p:cNvSpPr>
            <a:spLocks noGrp="1"/>
          </p:cNvSpPr>
          <p:nvPr>
            <p:ph idx="1"/>
          </p:nvPr>
        </p:nvSpPr>
        <p:spPr>
          <a:xfrm>
            <a:off x="1012825" y="1820862"/>
            <a:ext cx="3730625" cy="3541714"/>
          </a:xfrm>
        </p:spPr>
        <p:txBody>
          <a:bodyPr>
            <a:noAutofit/>
          </a:bodyPr>
          <a:lstStyle/>
          <a:p>
            <a:pPr marL="0" indent="0">
              <a:buNone/>
            </a:pPr>
            <a:r>
              <a:rPr lang="it-IT" sz="1400" b="1" dirty="0"/>
              <a:t>MVC</a:t>
            </a:r>
            <a:r>
              <a:rPr lang="it-IT" sz="1400" dirty="0"/>
              <a:t> è un pattern architetturale composto da tre tipi di oggetti : </a:t>
            </a:r>
          </a:p>
          <a:p>
            <a:r>
              <a:rPr lang="it-IT" sz="1400" b="1" dirty="0"/>
              <a:t>Model</a:t>
            </a:r>
            <a:r>
              <a:rPr lang="it-IT" sz="1400" dirty="0"/>
              <a:t> : insieme dei componenti che mantengono lo "stato": i dati e i metodi per accedervi.</a:t>
            </a:r>
          </a:p>
          <a:p>
            <a:r>
              <a:rPr lang="it-IT" sz="1400" b="1" dirty="0" err="1"/>
              <a:t>View</a:t>
            </a:r>
            <a:r>
              <a:rPr lang="it-IT" sz="1400" dirty="0"/>
              <a:t>: deputato alla visualizzazione vera e propria dell'interfaccia utente per la presentazione dei dati</a:t>
            </a:r>
          </a:p>
          <a:p>
            <a:r>
              <a:rPr lang="it-IT" sz="1400" dirty="0"/>
              <a:t> </a:t>
            </a:r>
            <a:r>
              <a:rPr lang="it-IT" sz="1400" b="1" dirty="0"/>
              <a:t>Controller</a:t>
            </a:r>
            <a:r>
              <a:rPr lang="it-IT" sz="1400" dirty="0"/>
              <a:t>: gestisce le interazioni dell'utente con la </a:t>
            </a:r>
            <a:r>
              <a:rPr lang="it-IT" sz="1400" dirty="0" err="1"/>
              <a:t>View</a:t>
            </a:r>
            <a:r>
              <a:rPr lang="it-IT" sz="1400" dirty="0"/>
              <a:t> e comunica al model l’azione intrapresa.</a:t>
            </a:r>
          </a:p>
          <a:p>
            <a:endParaRPr lang="it-IT" sz="1400" dirty="0"/>
          </a:p>
          <a:p>
            <a:pPr marL="0" indent="0">
              <a:buNone/>
            </a:pPr>
            <a:r>
              <a:rPr lang="it-IT" sz="1400" dirty="0"/>
              <a:t>E’ stato utilizzato come pattern architetturale dell’applicazione mobile.</a:t>
            </a:r>
          </a:p>
          <a:p>
            <a:pPr marL="0" indent="0">
              <a:buNone/>
            </a:pPr>
            <a:endParaRPr lang="it-IT" sz="1400" dirty="0"/>
          </a:p>
        </p:txBody>
      </p:sp>
      <p:pic>
        <p:nvPicPr>
          <p:cNvPr id="5" name="Immagine 4">
            <a:extLst>
              <a:ext uri="{FF2B5EF4-FFF2-40B4-BE49-F238E27FC236}">
                <a16:creationId xmlns:a16="http://schemas.microsoft.com/office/drawing/2014/main" id="{0DC1159D-2972-49AB-A295-63B15B3B04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3475" y="800101"/>
            <a:ext cx="6915149" cy="5172074"/>
          </a:xfrm>
          <a:prstGeom prst="rect">
            <a:avLst/>
          </a:prstGeom>
          <a:ln>
            <a:noFill/>
          </a:ln>
          <a:effectLst>
            <a:softEdge rad="112500"/>
          </a:effectLst>
        </p:spPr>
      </p:pic>
    </p:spTree>
    <p:extLst>
      <p:ext uri="{BB962C8B-B14F-4D97-AF65-F5344CB8AC3E}">
        <p14:creationId xmlns:p14="http://schemas.microsoft.com/office/powerpoint/2010/main" val="21826701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7BCA4E8-FC54-42F2-A4A6-A01A8A40FAB3}"/>
              </a:ext>
            </a:extLst>
          </p:cNvPr>
          <p:cNvSpPr>
            <a:spLocks noGrp="1"/>
          </p:cNvSpPr>
          <p:nvPr>
            <p:ph type="title"/>
          </p:nvPr>
        </p:nvSpPr>
        <p:spPr>
          <a:xfrm>
            <a:off x="1141413" y="618518"/>
            <a:ext cx="2716212" cy="1478570"/>
          </a:xfrm>
        </p:spPr>
        <p:txBody>
          <a:bodyPr/>
          <a:lstStyle/>
          <a:p>
            <a:r>
              <a:rPr lang="it-IT" dirty="0" err="1"/>
              <a:t>Sequence</a:t>
            </a:r>
            <a:r>
              <a:rPr lang="it-IT" dirty="0"/>
              <a:t> </a:t>
            </a:r>
          </a:p>
        </p:txBody>
      </p:sp>
      <p:sp>
        <p:nvSpPr>
          <p:cNvPr id="3" name="Segnaposto contenuto 2">
            <a:extLst>
              <a:ext uri="{FF2B5EF4-FFF2-40B4-BE49-F238E27FC236}">
                <a16:creationId xmlns:a16="http://schemas.microsoft.com/office/drawing/2014/main" id="{C4F5689F-DFF0-4155-BAC2-5741C2F38F80}"/>
              </a:ext>
            </a:extLst>
          </p:cNvPr>
          <p:cNvSpPr>
            <a:spLocks noGrp="1"/>
          </p:cNvSpPr>
          <p:nvPr>
            <p:ph idx="1"/>
          </p:nvPr>
        </p:nvSpPr>
        <p:spPr>
          <a:xfrm>
            <a:off x="1141413" y="2097088"/>
            <a:ext cx="3344863" cy="3541714"/>
          </a:xfrm>
        </p:spPr>
        <p:txBody>
          <a:bodyPr/>
          <a:lstStyle/>
          <a:p>
            <a:pPr marL="0" indent="0">
              <a:buNone/>
            </a:pPr>
            <a:r>
              <a:rPr lang="it-IT" dirty="0"/>
              <a:t>Iterazione tra gli oggetti per la lettura del QR-Code.</a:t>
            </a:r>
          </a:p>
          <a:p>
            <a:pPr marL="0" indent="0">
              <a:buNone/>
            </a:pPr>
            <a:endParaRPr lang="it-IT" dirty="0"/>
          </a:p>
        </p:txBody>
      </p:sp>
      <p:pic>
        <p:nvPicPr>
          <p:cNvPr id="5" name="Immagine 4">
            <a:extLst>
              <a:ext uri="{FF2B5EF4-FFF2-40B4-BE49-F238E27FC236}">
                <a16:creationId xmlns:a16="http://schemas.microsoft.com/office/drawing/2014/main" id="{8685698C-7F5D-4119-8687-F7C9266FFD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9034" y="957263"/>
            <a:ext cx="7181678" cy="5200650"/>
          </a:xfrm>
          <a:prstGeom prst="rect">
            <a:avLst/>
          </a:prstGeom>
          <a:ln>
            <a:noFill/>
          </a:ln>
          <a:effectLst>
            <a:softEdge rad="112500"/>
          </a:effectLst>
        </p:spPr>
      </p:pic>
    </p:spTree>
    <p:extLst>
      <p:ext uri="{BB962C8B-B14F-4D97-AF65-F5344CB8AC3E}">
        <p14:creationId xmlns:p14="http://schemas.microsoft.com/office/powerpoint/2010/main" val="224350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909E36-9841-4927-B548-17B854E19520}"/>
              </a:ext>
            </a:extLst>
          </p:cNvPr>
          <p:cNvSpPr>
            <a:spLocks noGrp="1"/>
          </p:cNvSpPr>
          <p:nvPr>
            <p:ph type="title"/>
          </p:nvPr>
        </p:nvSpPr>
        <p:spPr>
          <a:xfrm>
            <a:off x="1143001" y="2689715"/>
            <a:ext cx="9905998" cy="1478570"/>
          </a:xfrm>
        </p:spPr>
        <p:txBody>
          <a:bodyPr>
            <a:normAutofit/>
          </a:bodyPr>
          <a:lstStyle/>
          <a:p>
            <a:pPr algn="ctr"/>
            <a:r>
              <a:rPr lang="it-IT" sz="4000" b="1" dirty="0"/>
              <a:t>TESTING</a:t>
            </a:r>
          </a:p>
        </p:txBody>
      </p:sp>
    </p:spTree>
    <p:extLst>
      <p:ext uri="{BB962C8B-B14F-4D97-AF65-F5344CB8AC3E}">
        <p14:creationId xmlns:p14="http://schemas.microsoft.com/office/powerpoint/2010/main" val="18443432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B473B96-A0BF-4E09-8940-541E007021D6}"/>
              </a:ext>
            </a:extLst>
          </p:cNvPr>
          <p:cNvSpPr>
            <a:spLocks noGrp="1"/>
          </p:cNvSpPr>
          <p:nvPr>
            <p:ph type="title"/>
          </p:nvPr>
        </p:nvSpPr>
        <p:spPr>
          <a:xfrm>
            <a:off x="1212850" y="447068"/>
            <a:ext cx="3430587" cy="1478570"/>
          </a:xfrm>
        </p:spPr>
        <p:txBody>
          <a:bodyPr/>
          <a:lstStyle/>
          <a:p>
            <a:r>
              <a:rPr lang="it-IT" b="1" dirty="0"/>
              <a:t>SYSTEM </a:t>
            </a:r>
            <a:r>
              <a:rPr lang="it-IT" b="1" dirty="0" err="1"/>
              <a:t>Testing</a:t>
            </a:r>
            <a:endParaRPr lang="it-IT" b="1" dirty="0"/>
          </a:p>
        </p:txBody>
      </p:sp>
      <p:sp>
        <p:nvSpPr>
          <p:cNvPr id="4" name="CasellaDiTesto 3">
            <a:extLst>
              <a:ext uri="{FF2B5EF4-FFF2-40B4-BE49-F238E27FC236}">
                <a16:creationId xmlns:a16="http://schemas.microsoft.com/office/drawing/2014/main" id="{EE136BF6-5AA7-4577-8A71-5AD0A08550DB}"/>
              </a:ext>
            </a:extLst>
          </p:cNvPr>
          <p:cNvSpPr txBox="1"/>
          <p:nvPr/>
        </p:nvSpPr>
        <p:spPr>
          <a:xfrm>
            <a:off x="1212850" y="2151727"/>
            <a:ext cx="10531475" cy="347787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marL="342900" indent="-342900">
              <a:buFont typeface="Arial" panose="020B0604020202020204" pitchFamily="34" charset="0"/>
              <a:buChar char="•"/>
            </a:pPr>
            <a:r>
              <a:rPr lang="it-IT" sz="2000" dirty="0">
                <a:solidFill>
                  <a:schemeClr val="tx1"/>
                </a:solidFill>
              </a:rPr>
              <a:t>Nell’ambito del System </a:t>
            </a:r>
            <a:r>
              <a:rPr lang="it-IT" sz="2000" dirty="0" err="1">
                <a:solidFill>
                  <a:schemeClr val="tx1"/>
                </a:solidFill>
              </a:rPr>
              <a:t>Testing</a:t>
            </a:r>
            <a:r>
              <a:rPr lang="it-IT" sz="2000" dirty="0">
                <a:solidFill>
                  <a:schemeClr val="tx1"/>
                </a:solidFill>
              </a:rPr>
              <a:t> è stato scelto di testare i possibili parametri di input che possono essere inseriti nel sistema utilizzando la strategia </a:t>
            </a:r>
            <a:r>
              <a:rPr lang="it-IT" sz="2000" dirty="0" err="1">
                <a:solidFill>
                  <a:schemeClr val="tx1"/>
                </a:solidFill>
              </a:rPr>
              <a:t>BlackBox</a:t>
            </a:r>
            <a:r>
              <a:rPr lang="it-IT" sz="2000" dirty="0">
                <a:solidFill>
                  <a:schemeClr val="tx1"/>
                </a:solidFill>
              </a:rPr>
              <a:t>. </a:t>
            </a:r>
            <a:br>
              <a:rPr lang="it-IT" sz="2000" dirty="0">
                <a:solidFill>
                  <a:schemeClr val="tx1"/>
                </a:solidFill>
              </a:rPr>
            </a:br>
            <a:r>
              <a:rPr lang="it-IT" sz="2000" dirty="0">
                <a:solidFill>
                  <a:schemeClr val="tx1"/>
                </a:solidFill>
              </a:rPr>
              <a:t>Quindi sono state individuate classi di equivalenza per i suddetti parametri e applicata una strategia WECT o SECT se i parametri sono più di uno.</a:t>
            </a:r>
          </a:p>
          <a:p>
            <a:pPr marL="342900" indent="-342900">
              <a:buFont typeface="Arial" panose="020B0604020202020204" pitchFamily="34" charset="0"/>
              <a:buChar char="•"/>
            </a:pPr>
            <a:endParaRPr lang="it-IT" sz="2000" dirty="0">
              <a:solidFill>
                <a:schemeClr val="tx1"/>
              </a:solidFill>
            </a:endParaRPr>
          </a:p>
          <a:p>
            <a:pPr marL="342900" indent="-342900">
              <a:buFont typeface="Arial" panose="020B0604020202020204" pitchFamily="34" charset="0"/>
              <a:buChar char="•"/>
            </a:pPr>
            <a:r>
              <a:rPr lang="it-IT" sz="2000" dirty="0">
                <a:solidFill>
                  <a:schemeClr val="tx1"/>
                </a:solidFill>
              </a:rPr>
              <a:t>Alcuni metodi di una classe sono stati testati utilizzando </a:t>
            </a:r>
            <a:r>
              <a:rPr lang="it-IT" sz="2000" dirty="0" err="1">
                <a:solidFill>
                  <a:schemeClr val="tx1"/>
                </a:solidFill>
              </a:rPr>
              <a:t>JUnit</a:t>
            </a:r>
            <a:r>
              <a:rPr lang="it-IT" sz="2000" dirty="0">
                <a:solidFill>
                  <a:schemeClr val="tx1"/>
                </a:solidFill>
              </a:rPr>
              <a:t>.</a:t>
            </a:r>
          </a:p>
          <a:p>
            <a:endParaRPr lang="it-IT" sz="2000" dirty="0">
              <a:solidFill>
                <a:schemeClr val="tx1"/>
              </a:solidFill>
            </a:endParaRPr>
          </a:p>
          <a:p>
            <a:pPr marL="342900" indent="-342900">
              <a:buFont typeface="Arial" panose="020B0604020202020204" pitchFamily="34" charset="0"/>
              <a:buChar char="•"/>
            </a:pPr>
            <a:r>
              <a:rPr lang="it-IT" sz="2000" dirty="0">
                <a:solidFill>
                  <a:schemeClr val="tx1"/>
                </a:solidFill>
              </a:rPr>
              <a:t>Inoltre è  stata adottato un </a:t>
            </a:r>
            <a:r>
              <a:rPr lang="it-IT" sz="2000" dirty="0" err="1">
                <a:solidFill>
                  <a:schemeClr val="tx1"/>
                </a:solidFill>
              </a:rPr>
              <a:t>pilot</a:t>
            </a:r>
            <a:r>
              <a:rPr lang="it-IT" sz="2000" dirty="0">
                <a:solidFill>
                  <a:schemeClr val="tx1"/>
                </a:solidFill>
              </a:rPr>
              <a:t> </a:t>
            </a:r>
            <a:r>
              <a:rPr lang="it-IT" sz="2000" dirty="0" err="1">
                <a:solidFill>
                  <a:schemeClr val="tx1"/>
                </a:solidFill>
              </a:rPr>
              <a:t>testing</a:t>
            </a:r>
            <a:r>
              <a:rPr lang="it-IT" sz="2000" dirty="0">
                <a:solidFill>
                  <a:schemeClr val="tx1"/>
                </a:solidFill>
              </a:rPr>
              <a:t> di tipo Alfa per scovare alcuni bug grafici ed è preferibile rilasciare una versione Beta per verificare la presenza di ulteriori bug.</a:t>
            </a:r>
          </a:p>
          <a:p>
            <a:br>
              <a:rPr lang="it-IT" sz="2000" dirty="0"/>
            </a:br>
            <a:endParaRPr lang="it-IT" sz="2000" dirty="0"/>
          </a:p>
        </p:txBody>
      </p:sp>
    </p:spTree>
    <p:extLst>
      <p:ext uri="{BB962C8B-B14F-4D97-AF65-F5344CB8AC3E}">
        <p14:creationId xmlns:p14="http://schemas.microsoft.com/office/powerpoint/2010/main" val="3659915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74CE9ED-900F-4E29-8B6B-207D9706630D}"/>
              </a:ext>
            </a:extLst>
          </p:cNvPr>
          <p:cNvSpPr>
            <a:spLocks noGrp="1"/>
          </p:cNvSpPr>
          <p:nvPr>
            <p:ph type="title"/>
          </p:nvPr>
        </p:nvSpPr>
        <p:spPr/>
        <p:txBody>
          <a:bodyPr/>
          <a:lstStyle/>
          <a:p>
            <a:r>
              <a:rPr lang="it-IT" dirty="0" err="1"/>
              <a:t>Testing</a:t>
            </a:r>
            <a:r>
              <a:rPr lang="it-IT" dirty="0"/>
              <a:t> con </a:t>
            </a:r>
            <a:r>
              <a:rPr lang="it-IT" dirty="0" err="1"/>
              <a:t>junit</a:t>
            </a:r>
            <a:endParaRPr lang="it-IT" dirty="0"/>
          </a:p>
        </p:txBody>
      </p:sp>
      <p:sp>
        <p:nvSpPr>
          <p:cNvPr id="3" name="Segnaposto contenuto 2">
            <a:extLst>
              <a:ext uri="{FF2B5EF4-FFF2-40B4-BE49-F238E27FC236}">
                <a16:creationId xmlns:a16="http://schemas.microsoft.com/office/drawing/2014/main" id="{3A137B96-2181-4756-8E36-2B7DA44FC9BF}"/>
              </a:ext>
            </a:extLst>
          </p:cNvPr>
          <p:cNvSpPr>
            <a:spLocks noGrp="1"/>
          </p:cNvSpPr>
          <p:nvPr>
            <p:ph idx="1"/>
          </p:nvPr>
        </p:nvSpPr>
        <p:spPr/>
        <p:txBody>
          <a:bodyPr/>
          <a:lstStyle/>
          <a:p>
            <a:r>
              <a:rPr lang="it-IT" b="1" dirty="0" err="1"/>
              <a:t>Junit</a:t>
            </a:r>
            <a:r>
              <a:rPr lang="it-IT" b="1" dirty="0"/>
              <a:t> test applicativo desktop</a:t>
            </a:r>
          </a:p>
          <a:p>
            <a:pPr marL="0" indent="0">
              <a:buNone/>
            </a:pPr>
            <a:r>
              <a:rPr lang="it-IT" dirty="0"/>
              <a:t>Nell’ambito di un </a:t>
            </a:r>
            <a:r>
              <a:rPr lang="it-IT" dirty="0" err="1"/>
              <a:t>testing</a:t>
            </a:r>
            <a:r>
              <a:rPr lang="it-IT" dirty="0"/>
              <a:t> più mirato, abbiamo deciso di testare vari metodi tra cui </a:t>
            </a:r>
            <a:r>
              <a:rPr lang="it-IT" dirty="0" err="1"/>
              <a:t>SearchByTitle</a:t>
            </a:r>
            <a:r>
              <a:rPr lang="it-IT" dirty="0"/>
              <a:t>(…) e siccome l’applicativo </a:t>
            </a:r>
            <a:r>
              <a:rPr lang="it-IT" dirty="0" err="1"/>
              <a:t>dekstop</a:t>
            </a:r>
            <a:r>
              <a:rPr lang="it-IT" dirty="0"/>
              <a:t> è scritto in java abbiamo utilizzato lo strumento </a:t>
            </a:r>
            <a:r>
              <a:rPr lang="it-IT" dirty="0" err="1"/>
              <a:t>Junit</a:t>
            </a:r>
            <a:r>
              <a:rPr lang="it-IT" dirty="0"/>
              <a:t>.</a:t>
            </a:r>
          </a:p>
          <a:p>
            <a:endParaRPr lang="it-IT" dirty="0"/>
          </a:p>
        </p:txBody>
      </p:sp>
    </p:spTree>
    <p:extLst>
      <p:ext uri="{BB962C8B-B14F-4D97-AF65-F5344CB8AC3E}">
        <p14:creationId xmlns:p14="http://schemas.microsoft.com/office/powerpoint/2010/main" val="31758205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DC3A48A-6E8F-4295-B1EE-95DFA87201AC}"/>
              </a:ext>
            </a:extLst>
          </p:cNvPr>
          <p:cNvSpPr>
            <a:spLocks noGrp="1"/>
          </p:cNvSpPr>
          <p:nvPr>
            <p:ph type="title"/>
          </p:nvPr>
        </p:nvSpPr>
        <p:spPr/>
        <p:txBody>
          <a:bodyPr/>
          <a:lstStyle/>
          <a:p>
            <a:r>
              <a:rPr lang="it-IT" dirty="0"/>
              <a:t>Test case</a:t>
            </a:r>
          </a:p>
        </p:txBody>
      </p:sp>
      <p:sp>
        <p:nvSpPr>
          <p:cNvPr id="3" name="Segnaposto contenuto 2">
            <a:extLst>
              <a:ext uri="{FF2B5EF4-FFF2-40B4-BE49-F238E27FC236}">
                <a16:creationId xmlns:a16="http://schemas.microsoft.com/office/drawing/2014/main" id="{CB2124B9-0169-4735-92D2-2C16D96E7D4B}"/>
              </a:ext>
            </a:extLst>
          </p:cNvPr>
          <p:cNvSpPr>
            <a:spLocks noGrp="1"/>
          </p:cNvSpPr>
          <p:nvPr>
            <p:ph idx="1"/>
          </p:nvPr>
        </p:nvSpPr>
        <p:spPr>
          <a:xfrm>
            <a:off x="1041400" y="1892300"/>
            <a:ext cx="3287713" cy="3541714"/>
          </a:xfrm>
        </p:spPr>
        <p:txBody>
          <a:bodyPr>
            <a:normAutofit fontScale="55000" lnSpcReduction="20000"/>
          </a:bodyPr>
          <a:lstStyle/>
          <a:p>
            <a:pPr marL="0" indent="0">
              <a:buNone/>
            </a:pPr>
            <a:r>
              <a:rPr lang="it-IT" dirty="0"/>
              <a:t>Classi Equivalenza.</a:t>
            </a:r>
          </a:p>
          <a:p>
            <a:pPr marL="0" indent="0">
              <a:buNone/>
            </a:pPr>
            <a:r>
              <a:rPr lang="it-IT" dirty="0"/>
              <a:t>Data From : </a:t>
            </a:r>
          </a:p>
          <a:p>
            <a:r>
              <a:rPr lang="it-IT" dirty="0"/>
              <a:t>CDF1 : Qualsiasi Data</a:t>
            </a:r>
          </a:p>
          <a:p>
            <a:r>
              <a:rPr lang="it-IT" dirty="0"/>
              <a:t>CDF2 : Data nulla</a:t>
            </a:r>
          </a:p>
          <a:p>
            <a:pPr marL="0" indent="0">
              <a:buNone/>
            </a:pPr>
            <a:r>
              <a:rPr lang="it-IT" dirty="0"/>
              <a:t>Data To : </a:t>
            </a:r>
          </a:p>
          <a:p>
            <a:r>
              <a:rPr lang="it-IT" dirty="0"/>
              <a:t>CDT1 : Qualsiasi Data</a:t>
            </a:r>
          </a:p>
          <a:p>
            <a:r>
              <a:rPr lang="it-IT" dirty="0"/>
              <a:t>CDF2 : Data nulla </a:t>
            </a:r>
          </a:p>
          <a:p>
            <a:pPr marL="0" indent="0">
              <a:buNone/>
            </a:pPr>
            <a:endParaRPr lang="it-IT" dirty="0"/>
          </a:p>
          <a:p>
            <a:pPr marL="0" indent="0">
              <a:buNone/>
            </a:pPr>
            <a:r>
              <a:rPr lang="it-IT" dirty="0"/>
              <a:t>NB. Il Metodo accetta il tipo Date quindi non possono esserci date non valide se non nulle..</a:t>
            </a:r>
          </a:p>
        </p:txBody>
      </p:sp>
      <p:graphicFrame>
        <p:nvGraphicFramePr>
          <p:cNvPr id="4" name="Tabella 3">
            <a:extLst>
              <a:ext uri="{FF2B5EF4-FFF2-40B4-BE49-F238E27FC236}">
                <a16:creationId xmlns:a16="http://schemas.microsoft.com/office/drawing/2014/main" id="{E378B905-0DEB-4F59-B952-A5605DAD8EA1}"/>
              </a:ext>
            </a:extLst>
          </p:cNvPr>
          <p:cNvGraphicFramePr>
            <a:graphicFrameLocks noGrp="1"/>
          </p:cNvGraphicFramePr>
          <p:nvPr>
            <p:extLst>
              <p:ext uri="{D42A27DB-BD31-4B8C-83A1-F6EECF244321}">
                <p14:modId xmlns:p14="http://schemas.microsoft.com/office/powerpoint/2010/main" val="2496352046"/>
              </p:ext>
            </p:extLst>
          </p:nvPr>
        </p:nvGraphicFramePr>
        <p:xfrm>
          <a:off x="4633915" y="871537"/>
          <a:ext cx="7100573" cy="5468521"/>
        </p:xfrm>
        <a:graphic>
          <a:graphicData uri="http://schemas.openxmlformats.org/drawingml/2006/table">
            <a:tbl>
              <a:tblPr firstRow="1" firstCol="1" bandRow="1">
                <a:tableStyleId>{21E4AEA4-8DFA-4A89-87EB-49C32662AFE0}</a:tableStyleId>
              </a:tblPr>
              <a:tblGrid>
                <a:gridCol w="966785">
                  <a:extLst>
                    <a:ext uri="{9D8B030D-6E8A-4147-A177-3AD203B41FA5}">
                      <a16:colId xmlns:a16="http://schemas.microsoft.com/office/drawing/2014/main" val="2472197051"/>
                    </a:ext>
                  </a:extLst>
                </a:gridCol>
                <a:gridCol w="986176">
                  <a:extLst>
                    <a:ext uri="{9D8B030D-6E8A-4147-A177-3AD203B41FA5}">
                      <a16:colId xmlns:a16="http://schemas.microsoft.com/office/drawing/2014/main" val="4134291296"/>
                    </a:ext>
                  </a:extLst>
                </a:gridCol>
                <a:gridCol w="975722">
                  <a:extLst>
                    <a:ext uri="{9D8B030D-6E8A-4147-A177-3AD203B41FA5}">
                      <a16:colId xmlns:a16="http://schemas.microsoft.com/office/drawing/2014/main" val="1809852264"/>
                    </a:ext>
                  </a:extLst>
                </a:gridCol>
                <a:gridCol w="991976">
                  <a:extLst>
                    <a:ext uri="{9D8B030D-6E8A-4147-A177-3AD203B41FA5}">
                      <a16:colId xmlns:a16="http://schemas.microsoft.com/office/drawing/2014/main" val="1301857586"/>
                    </a:ext>
                  </a:extLst>
                </a:gridCol>
                <a:gridCol w="1026338">
                  <a:extLst>
                    <a:ext uri="{9D8B030D-6E8A-4147-A177-3AD203B41FA5}">
                      <a16:colId xmlns:a16="http://schemas.microsoft.com/office/drawing/2014/main" val="2562257173"/>
                    </a:ext>
                  </a:extLst>
                </a:gridCol>
                <a:gridCol w="1158098">
                  <a:extLst>
                    <a:ext uri="{9D8B030D-6E8A-4147-A177-3AD203B41FA5}">
                      <a16:colId xmlns:a16="http://schemas.microsoft.com/office/drawing/2014/main" val="2083882565"/>
                    </a:ext>
                  </a:extLst>
                </a:gridCol>
                <a:gridCol w="995478">
                  <a:extLst>
                    <a:ext uri="{9D8B030D-6E8A-4147-A177-3AD203B41FA5}">
                      <a16:colId xmlns:a16="http://schemas.microsoft.com/office/drawing/2014/main" val="3958864855"/>
                    </a:ext>
                  </a:extLst>
                </a:gridCol>
              </a:tblGrid>
              <a:tr h="633027">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Metodo</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6">
                  <a:txBody>
                    <a:bodyPr/>
                    <a:lstStyle/>
                    <a:p>
                      <a:pPr algn="l">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400" dirty="0" err="1">
                          <a:solidFill>
                            <a:schemeClr val="bg1"/>
                          </a:solidFill>
                          <a:effectLst/>
                        </a:rPr>
                        <a:t>searchEventByDate</a:t>
                      </a:r>
                      <a:r>
                        <a:rPr lang="it-IT" sz="1400" dirty="0">
                          <a:solidFill>
                            <a:schemeClr val="bg1"/>
                          </a:solidFill>
                          <a:effectLst/>
                        </a:rPr>
                        <a:t>(Date </a:t>
                      </a:r>
                      <a:r>
                        <a:rPr lang="it-IT" sz="1400" dirty="0" err="1">
                          <a:solidFill>
                            <a:schemeClr val="bg1"/>
                          </a:solidFill>
                          <a:effectLst/>
                        </a:rPr>
                        <a:t>From,Date</a:t>
                      </a:r>
                      <a:r>
                        <a:rPr lang="it-IT" sz="1400" dirty="0">
                          <a:solidFill>
                            <a:schemeClr val="bg1"/>
                          </a:solidFill>
                          <a:effectLst/>
                        </a:rPr>
                        <a:t> To) : List</a:t>
                      </a:r>
                      <a:endParaRPr lang="it-IT"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54147791"/>
                  </a:ext>
                </a:extLst>
              </a:tr>
              <a:tr h="633027">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Descrizione</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6">
                  <a:txBody>
                    <a:bodyPr/>
                    <a:lstStyle/>
                    <a:p>
                      <a:r>
                        <a:rPr lang="it-IT" sz="1200" kern="1200" dirty="0">
                          <a:effectLst/>
                        </a:rPr>
                        <a:t>Il metodo permette di  cercare  sul database eventi compresi tra due date. Se una delle due è vuota allora la ricerca non restituisce nessun valore.</a:t>
                      </a:r>
                      <a:endParaRPr lang="it-IT" sz="1200" kern="1200" dirty="0">
                        <a:solidFill>
                          <a:schemeClr val="bg1"/>
                        </a:solidFill>
                        <a:effectLst/>
                        <a:latin typeface="+mn-lt"/>
                        <a:ea typeface="+mn-ea"/>
                        <a:cs typeface="+mn-cs"/>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2984673"/>
                  </a:ext>
                </a:extLst>
              </a:tr>
              <a:tr h="797479">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TEST</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DATE FROM</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DATE 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CLASSI</a:t>
                      </a:r>
                    </a:p>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EQUIVAL.ENZA</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RISULTATO</a:t>
                      </a:r>
                    </a:p>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ATTESO</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RISULTATO</a:t>
                      </a:r>
                    </a:p>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OTTENUTO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BUG FIXED</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66593012"/>
                  </a:ext>
                </a:extLst>
              </a:tr>
              <a:tr h="665712">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Sect1</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1-07-2018</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31-07-2018</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CDF1 ∩ CDT1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Tutti gli eventi tra le due date</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7585985"/>
                  </a:ext>
                </a:extLst>
              </a:tr>
              <a:tr h="641468">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Sect2</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CDF2 ∩ CDT2</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Nessun evento trovato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4370586"/>
                  </a:ext>
                </a:extLst>
              </a:tr>
              <a:tr h="585787">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Sect3</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25-03-2018</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CDF1 ∩ CDT2</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Nessun evento trovato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79747799"/>
                  </a:ext>
                </a:extLst>
              </a:tr>
              <a:tr h="567491">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Sect4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22-04-2018</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CDF2 ∩ CDT1</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Nessun evento trovato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 </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9883625"/>
                  </a:ext>
                </a:extLst>
              </a:tr>
              <a:tr h="567491">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Note</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6">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La strategia utilizzata per il test case è quella </a:t>
                      </a:r>
                      <a:r>
                        <a:rPr lang="it-IT" sz="1200" dirty="0" err="1">
                          <a:effectLst/>
                        </a:rPr>
                        <a:t>Sect</a:t>
                      </a:r>
                      <a:r>
                        <a:rPr lang="it-IT" sz="1200" dirty="0">
                          <a:effectLst/>
                        </a:rPr>
                        <a:t>. </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37893997"/>
                  </a:ext>
                </a:extLst>
              </a:tr>
            </a:tbl>
          </a:graphicData>
        </a:graphic>
      </p:graphicFrame>
    </p:spTree>
    <p:extLst>
      <p:ext uri="{BB962C8B-B14F-4D97-AF65-F5344CB8AC3E}">
        <p14:creationId xmlns:p14="http://schemas.microsoft.com/office/powerpoint/2010/main" val="1383386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A1403F-9F68-43E8-96E8-E29DBDE7A232}"/>
              </a:ext>
            </a:extLst>
          </p:cNvPr>
          <p:cNvSpPr>
            <a:spLocks noGrp="1"/>
          </p:cNvSpPr>
          <p:nvPr>
            <p:ph type="title"/>
          </p:nvPr>
        </p:nvSpPr>
        <p:spPr>
          <a:xfrm>
            <a:off x="838200" y="404881"/>
            <a:ext cx="10515600" cy="390249"/>
          </a:xfrm>
        </p:spPr>
        <p:txBody>
          <a:bodyPr>
            <a:normAutofit fontScale="90000"/>
          </a:bodyPr>
          <a:lstStyle/>
          <a:p>
            <a:pPr algn="ctr"/>
            <a:r>
              <a:rPr lang="it-IT" dirty="0"/>
              <a:t>Descrizione del Progetto</a:t>
            </a:r>
          </a:p>
        </p:txBody>
      </p:sp>
      <p:sp>
        <p:nvSpPr>
          <p:cNvPr id="3" name="Segnaposto contenuto 2">
            <a:extLst>
              <a:ext uri="{FF2B5EF4-FFF2-40B4-BE49-F238E27FC236}">
                <a16:creationId xmlns:a16="http://schemas.microsoft.com/office/drawing/2014/main" id="{326739A8-C37E-4AC7-8056-415DFB88FE8A}"/>
              </a:ext>
            </a:extLst>
          </p:cNvPr>
          <p:cNvSpPr>
            <a:spLocks noGrp="1"/>
          </p:cNvSpPr>
          <p:nvPr>
            <p:ph idx="1"/>
          </p:nvPr>
        </p:nvSpPr>
        <p:spPr>
          <a:xfrm>
            <a:off x="838200" y="795131"/>
            <a:ext cx="10515600" cy="6062870"/>
          </a:xfrm>
        </p:spPr>
        <p:txBody>
          <a:bodyPr>
            <a:normAutofit fontScale="85000" lnSpcReduction="10000"/>
          </a:bodyPr>
          <a:lstStyle/>
          <a:p>
            <a:pPr marL="0" indent="0">
              <a:buNone/>
            </a:pPr>
            <a:r>
              <a:rPr lang="it-IT" sz="1800" dirty="0"/>
              <a:t>L’</a:t>
            </a:r>
            <a:r>
              <a:rPr lang="it-IT" sz="1800" i="1" dirty="0"/>
              <a:t>EM-17 </a:t>
            </a:r>
            <a:r>
              <a:rPr lang="it-IT" sz="1800" dirty="0"/>
              <a:t>(</a:t>
            </a:r>
            <a:r>
              <a:rPr lang="it-IT" sz="1800" i="1" dirty="0" err="1"/>
              <a:t>Event</a:t>
            </a:r>
            <a:r>
              <a:rPr lang="it-IT" sz="1800" i="1" dirty="0"/>
              <a:t> Manager</a:t>
            </a:r>
            <a:r>
              <a:rPr lang="it-IT" sz="1800" dirty="0"/>
              <a:t>) è un Sistema Informativo complesso e distribuito finalizzato a gestire eventi che coinvolgono una grande partecipazione di pubblico, quali concerti, cinema, teatri, conferenze, etc.. </a:t>
            </a:r>
          </a:p>
          <a:p>
            <a:pPr marL="0" indent="0">
              <a:buNone/>
            </a:pPr>
            <a:r>
              <a:rPr lang="it-IT" sz="1800" dirty="0"/>
              <a:t>Il sistema distribuito presenta una parte di Back-Office per la gestione degli eventi da parte degli amministratori, un Front-End per l’acquisto di un biglietto di un evento da parte di un utente finale, ed un client su dispositivo mobile, utilizzato dai Controllori per verificare la validità degli accessi. </a:t>
            </a:r>
          </a:p>
          <a:p>
            <a:pPr marL="0" indent="0">
              <a:buNone/>
            </a:pPr>
            <a:r>
              <a:rPr lang="it-IT" sz="1800" dirty="0"/>
              <a:t>I principali servizi offerti dal sistema sono 6:</a:t>
            </a:r>
          </a:p>
          <a:p>
            <a:r>
              <a:rPr lang="it-IT" sz="1800" dirty="0"/>
              <a:t>1. Visualizzazione, su un sito web, degli eventi disponibili. </a:t>
            </a:r>
          </a:p>
          <a:p>
            <a:r>
              <a:rPr lang="it-IT" sz="1800" dirty="0"/>
              <a:t>2. Acquisto Biglietto per un evento, dopo la visualizzazione del punto 1. </a:t>
            </a:r>
          </a:p>
          <a:p>
            <a:r>
              <a:rPr lang="it-IT" sz="1800" dirty="0"/>
              <a:t>3. Controllo Accesso all’evento da parte di un addetto alla Security. </a:t>
            </a:r>
          </a:p>
          <a:p>
            <a:r>
              <a:rPr lang="it-IT" sz="1800" dirty="0"/>
              <a:t>4. Gestione degli Eventi </a:t>
            </a:r>
          </a:p>
          <a:p>
            <a:pPr lvl="1"/>
            <a:r>
              <a:rPr lang="it-IT" sz="1600" dirty="0"/>
              <a:t>a. Inserimento nuovo Evento </a:t>
            </a:r>
          </a:p>
          <a:p>
            <a:pPr lvl="1"/>
            <a:r>
              <a:rPr lang="it-IT" sz="1600" dirty="0"/>
              <a:t>b. Modifica Evento esistente </a:t>
            </a:r>
          </a:p>
          <a:p>
            <a:pPr lvl="1"/>
            <a:r>
              <a:rPr lang="it-IT" sz="1600" dirty="0"/>
              <a:t>c. Cancellazione Evento </a:t>
            </a:r>
          </a:p>
          <a:p>
            <a:r>
              <a:rPr lang="it-IT" sz="1800" dirty="0"/>
              <a:t>5. Gestione dei Clienti </a:t>
            </a:r>
          </a:p>
          <a:p>
            <a:pPr lvl="1"/>
            <a:r>
              <a:rPr lang="it-IT" sz="1600" dirty="0"/>
              <a:t>a. Visualizzazione dati relativi ad un Cliente </a:t>
            </a:r>
          </a:p>
          <a:p>
            <a:pPr lvl="1"/>
            <a:r>
              <a:rPr lang="it-IT" sz="1600" dirty="0"/>
              <a:t>b. Cancellazione di un Cliente </a:t>
            </a:r>
          </a:p>
          <a:p>
            <a:r>
              <a:rPr lang="it-IT" sz="1800" dirty="0"/>
              <a:t>6. Generazione Statistiche relative ad uno o più eventi </a:t>
            </a:r>
          </a:p>
          <a:p>
            <a:r>
              <a:rPr lang="it-IT" sz="1800" dirty="0"/>
              <a:t>7. Gestione Addetti </a:t>
            </a:r>
          </a:p>
        </p:txBody>
      </p:sp>
    </p:spTree>
    <p:extLst>
      <p:ext uri="{BB962C8B-B14F-4D97-AF65-F5344CB8AC3E}">
        <p14:creationId xmlns:p14="http://schemas.microsoft.com/office/powerpoint/2010/main" val="23025466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577C18B-C436-4465-8E15-216B5D2ECDC9}"/>
              </a:ext>
            </a:extLst>
          </p:cNvPr>
          <p:cNvSpPr>
            <a:spLocks noGrp="1"/>
          </p:cNvSpPr>
          <p:nvPr>
            <p:ph type="title"/>
          </p:nvPr>
        </p:nvSpPr>
        <p:spPr/>
        <p:txBody>
          <a:bodyPr/>
          <a:lstStyle/>
          <a:p>
            <a:r>
              <a:rPr lang="it-IT" dirty="0"/>
              <a:t>test case</a:t>
            </a:r>
          </a:p>
        </p:txBody>
      </p:sp>
      <p:sp>
        <p:nvSpPr>
          <p:cNvPr id="8" name="CasellaDiTesto 7">
            <a:extLst>
              <a:ext uri="{FF2B5EF4-FFF2-40B4-BE49-F238E27FC236}">
                <a16:creationId xmlns:a16="http://schemas.microsoft.com/office/drawing/2014/main" id="{E6695CA5-2D86-4399-B837-8C100621C511}"/>
              </a:ext>
            </a:extLst>
          </p:cNvPr>
          <p:cNvSpPr txBox="1"/>
          <p:nvPr/>
        </p:nvSpPr>
        <p:spPr>
          <a:xfrm>
            <a:off x="1141413" y="1771649"/>
            <a:ext cx="2344737" cy="3139321"/>
          </a:xfrm>
          <a:prstGeom prst="rect">
            <a:avLst/>
          </a:prstGeom>
          <a:noFill/>
        </p:spPr>
        <p:txBody>
          <a:bodyPr wrap="square" rtlCol="0">
            <a:spAutoFit/>
          </a:bodyPr>
          <a:lstStyle/>
          <a:p>
            <a:r>
              <a:rPr lang="it-IT" dirty="0"/>
              <a:t>Classi equivalenza individuate : </a:t>
            </a:r>
          </a:p>
          <a:p>
            <a:pPr marL="285750" indent="-285750">
              <a:buFont typeface="Arial" panose="020B0604020202020204" pitchFamily="34" charset="0"/>
              <a:buChar char="•"/>
            </a:pPr>
            <a:endParaRPr lang="it-IT" dirty="0"/>
          </a:p>
          <a:p>
            <a:pPr marL="285750" indent="-285750">
              <a:buFont typeface="Arial" panose="020B0604020202020204" pitchFamily="34" charset="0"/>
              <a:buChar char="•"/>
            </a:pPr>
            <a:r>
              <a:rPr lang="it-IT" dirty="0"/>
              <a:t>Stringa valida presente nel database</a:t>
            </a:r>
          </a:p>
          <a:p>
            <a:pPr marL="285750" indent="-285750">
              <a:buFont typeface="Arial" panose="020B0604020202020204" pitchFamily="34" charset="0"/>
              <a:buChar char="•"/>
            </a:pPr>
            <a:endParaRPr lang="it-IT" dirty="0"/>
          </a:p>
          <a:p>
            <a:pPr marL="285750" indent="-285750">
              <a:buFont typeface="Arial" panose="020B0604020202020204" pitchFamily="34" charset="0"/>
              <a:buChar char="•"/>
            </a:pPr>
            <a:r>
              <a:rPr lang="it-IT" dirty="0" err="1"/>
              <a:t>String</a:t>
            </a:r>
            <a:r>
              <a:rPr lang="it-IT" dirty="0"/>
              <a:t> valida non presente nel database</a:t>
            </a:r>
          </a:p>
          <a:p>
            <a:pPr marL="285750" indent="-285750">
              <a:buFont typeface="Arial" panose="020B0604020202020204" pitchFamily="34" charset="0"/>
              <a:buChar char="•"/>
            </a:pPr>
            <a:endParaRPr lang="it-IT" dirty="0"/>
          </a:p>
        </p:txBody>
      </p:sp>
      <p:graphicFrame>
        <p:nvGraphicFramePr>
          <p:cNvPr id="9" name="Tabella 8">
            <a:extLst>
              <a:ext uri="{FF2B5EF4-FFF2-40B4-BE49-F238E27FC236}">
                <a16:creationId xmlns:a16="http://schemas.microsoft.com/office/drawing/2014/main" id="{593EA6C9-5C29-4D8E-B5DF-A8D04687B33D}"/>
              </a:ext>
            </a:extLst>
          </p:cNvPr>
          <p:cNvGraphicFramePr>
            <a:graphicFrameLocks noGrp="1"/>
          </p:cNvGraphicFramePr>
          <p:nvPr>
            <p:extLst>
              <p:ext uri="{D42A27DB-BD31-4B8C-83A1-F6EECF244321}">
                <p14:modId xmlns:p14="http://schemas.microsoft.com/office/powerpoint/2010/main" val="3736475258"/>
              </p:ext>
            </p:extLst>
          </p:nvPr>
        </p:nvGraphicFramePr>
        <p:xfrm>
          <a:off x="3971925" y="829000"/>
          <a:ext cx="7843838" cy="5024618"/>
        </p:xfrm>
        <a:graphic>
          <a:graphicData uri="http://schemas.openxmlformats.org/drawingml/2006/table">
            <a:tbl>
              <a:tblPr firstRow="1" firstCol="1" bandRow="1">
                <a:tableStyleId>{21E4AEA4-8DFA-4A89-87EB-49C32662AFE0}</a:tableStyleId>
              </a:tblPr>
              <a:tblGrid>
                <a:gridCol w="1307943">
                  <a:extLst>
                    <a:ext uri="{9D8B030D-6E8A-4147-A177-3AD203B41FA5}">
                      <a16:colId xmlns:a16="http://schemas.microsoft.com/office/drawing/2014/main" val="3295045027"/>
                    </a:ext>
                  </a:extLst>
                </a:gridCol>
                <a:gridCol w="1307943">
                  <a:extLst>
                    <a:ext uri="{9D8B030D-6E8A-4147-A177-3AD203B41FA5}">
                      <a16:colId xmlns:a16="http://schemas.microsoft.com/office/drawing/2014/main" val="178717344"/>
                    </a:ext>
                  </a:extLst>
                </a:gridCol>
                <a:gridCol w="1306988">
                  <a:extLst>
                    <a:ext uri="{9D8B030D-6E8A-4147-A177-3AD203B41FA5}">
                      <a16:colId xmlns:a16="http://schemas.microsoft.com/office/drawing/2014/main" val="869255064"/>
                    </a:ext>
                  </a:extLst>
                </a:gridCol>
                <a:gridCol w="1306988">
                  <a:extLst>
                    <a:ext uri="{9D8B030D-6E8A-4147-A177-3AD203B41FA5}">
                      <a16:colId xmlns:a16="http://schemas.microsoft.com/office/drawing/2014/main" val="3406290600"/>
                    </a:ext>
                  </a:extLst>
                </a:gridCol>
                <a:gridCol w="1306988">
                  <a:extLst>
                    <a:ext uri="{9D8B030D-6E8A-4147-A177-3AD203B41FA5}">
                      <a16:colId xmlns:a16="http://schemas.microsoft.com/office/drawing/2014/main" val="1619505605"/>
                    </a:ext>
                  </a:extLst>
                </a:gridCol>
                <a:gridCol w="1306988">
                  <a:extLst>
                    <a:ext uri="{9D8B030D-6E8A-4147-A177-3AD203B41FA5}">
                      <a16:colId xmlns:a16="http://schemas.microsoft.com/office/drawing/2014/main" val="126129433"/>
                    </a:ext>
                  </a:extLst>
                </a:gridCol>
              </a:tblGrid>
              <a:tr h="556255">
                <a:tc>
                  <a:txBody>
                    <a:bodyPr/>
                    <a:lstStyle/>
                    <a:p>
                      <a:pPr algn="ctr">
                        <a:spcAft>
                          <a:spcPts val="0"/>
                        </a:spcAft>
                        <a:tabLst>
                          <a:tab pos="449580" algn="l"/>
                        </a:tabLst>
                      </a:pPr>
                      <a:r>
                        <a:rPr lang="it-IT" sz="1200" dirty="0">
                          <a:solidFill>
                            <a:schemeClr val="bg1"/>
                          </a:solidFill>
                          <a:effectLst/>
                        </a:rPr>
                        <a:t>Metodo</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gridSpan="5">
                  <a:txBody>
                    <a:bodyPr/>
                    <a:lstStyle/>
                    <a:p>
                      <a:pPr algn="l">
                        <a:spcAft>
                          <a:spcPts val="0"/>
                        </a:spcAft>
                        <a:tabLst>
                          <a:tab pos="449580" algn="l"/>
                        </a:tabLst>
                      </a:pPr>
                      <a:r>
                        <a:rPr lang="it-IT" sz="1400" dirty="0" err="1">
                          <a:solidFill>
                            <a:schemeClr val="bg1"/>
                          </a:solidFill>
                          <a:effectLst/>
                        </a:rPr>
                        <a:t>SearchEventByTitle</a:t>
                      </a:r>
                      <a:r>
                        <a:rPr lang="it-IT" sz="1400" dirty="0">
                          <a:solidFill>
                            <a:schemeClr val="bg1"/>
                          </a:solidFill>
                          <a:effectLst/>
                        </a:rPr>
                        <a:t>(</a:t>
                      </a:r>
                      <a:r>
                        <a:rPr lang="it-IT" sz="1400" dirty="0" err="1">
                          <a:solidFill>
                            <a:schemeClr val="bg1"/>
                          </a:solidFill>
                          <a:effectLst/>
                        </a:rPr>
                        <a:t>String</a:t>
                      </a:r>
                      <a:r>
                        <a:rPr lang="it-IT" sz="1400" dirty="0">
                          <a:solidFill>
                            <a:schemeClr val="bg1"/>
                          </a:solidFill>
                          <a:effectLst/>
                        </a:rPr>
                        <a:t> </a:t>
                      </a:r>
                      <a:r>
                        <a:rPr lang="it-IT" sz="1400" dirty="0" err="1">
                          <a:solidFill>
                            <a:schemeClr val="bg1"/>
                          </a:solidFill>
                          <a:effectLst/>
                        </a:rPr>
                        <a:t>title</a:t>
                      </a:r>
                      <a:r>
                        <a:rPr lang="it-IT" sz="1400" dirty="0">
                          <a:solidFill>
                            <a:schemeClr val="bg1"/>
                          </a:solidFill>
                          <a:effectLst/>
                        </a:rPr>
                        <a:t>). : List</a:t>
                      </a:r>
                      <a:endParaRPr lang="it-IT" sz="14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193245729"/>
                  </a:ext>
                </a:extLst>
              </a:tr>
              <a:tr h="556255">
                <a:tc>
                  <a:txBody>
                    <a:bodyPr/>
                    <a:lstStyle/>
                    <a:p>
                      <a:pPr algn="ctr">
                        <a:spcAft>
                          <a:spcPts val="0"/>
                        </a:spcAft>
                        <a:tabLst>
                          <a:tab pos="449580" algn="l"/>
                        </a:tabLst>
                      </a:pPr>
                      <a:r>
                        <a:rPr lang="it-IT" sz="1200" dirty="0">
                          <a:solidFill>
                            <a:schemeClr val="bg1"/>
                          </a:solidFill>
                          <a:effectLst/>
                        </a:rPr>
                        <a:t>Descrizione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gridSpan="5">
                  <a:txBody>
                    <a:bodyPr/>
                    <a:lstStyle/>
                    <a:p>
                      <a:pPr algn="l">
                        <a:spcAft>
                          <a:spcPts val="0"/>
                        </a:spcAft>
                        <a:tabLst>
                          <a:tab pos="449580" algn="l"/>
                        </a:tabLst>
                      </a:pPr>
                      <a:r>
                        <a:rPr lang="it-IT" sz="1200" dirty="0">
                          <a:solidFill>
                            <a:schemeClr val="bg1"/>
                          </a:solidFill>
                          <a:effectLst/>
                        </a:rPr>
                        <a:t>Il metodo restituisce le </a:t>
                      </a:r>
                      <a:r>
                        <a:rPr lang="it-IT" sz="1200" dirty="0" err="1">
                          <a:solidFill>
                            <a:schemeClr val="bg1"/>
                          </a:solidFill>
                          <a:effectLst/>
                        </a:rPr>
                        <a:t>tuple</a:t>
                      </a:r>
                      <a:r>
                        <a:rPr lang="it-IT" sz="1200" dirty="0">
                          <a:solidFill>
                            <a:schemeClr val="bg1"/>
                          </a:solidFill>
                          <a:effectLst/>
                        </a:rPr>
                        <a:t> della tabella evento aventi come titolo la stringa nel parametro in input.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3596929001"/>
                  </a:ext>
                </a:extLst>
              </a:tr>
              <a:tr h="556255">
                <a:tc>
                  <a:txBody>
                    <a:bodyPr/>
                    <a:lstStyle/>
                    <a:p>
                      <a:pPr algn="ctr">
                        <a:spcAft>
                          <a:spcPts val="0"/>
                        </a:spcAft>
                        <a:tabLst>
                          <a:tab pos="449580" algn="l"/>
                        </a:tabLst>
                      </a:pPr>
                      <a:r>
                        <a:rPr lang="it-IT" sz="1200" dirty="0">
                          <a:solidFill>
                            <a:schemeClr val="bg1"/>
                          </a:solidFill>
                          <a:effectLst/>
                        </a:rPr>
                        <a:t>TEST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TITLE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RISULTATO ATTESO</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RISULTATO TEST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BUG FIXING</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753852611"/>
                  </a:ext>
                </a:extLst>
              </a:tr>
              <a:tr h="633324">
                <a:tc>
                  <a:txBody>
                    <a:bodyPr/>
                    <a:lstStyle/>
                    <a:p>
                      <a:pPr algn="ctr">
                        <a:spcAft>
                          <a:spcPts val="0"/>
                        </a:spcAft>
                        <a:tabLst>
                          <a:tab pos="449580" algn="l"/>
                        </a:tabLst>
                      </a:pPr>
                      <a:r>
                        <a:rPr lang="it-IT" sz="1200" dirty="0">
                          <a:solidFill>
                            <a:schemeClr val="bg1"/>
                          </a:solidFill>
                          <a:effectLst/>
                        </a:rPr>
                        <a:t>TC1</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Harry Potter</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CU1</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Tutte le tuple di evento nel database con titolo Harry Potter</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OK</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1470470207"/>
                  </a:ext>
                </a:extLst>
              </a:tr>
              <a:tr h="753333">
                <a:tc>
                  <a:txBody>
                    <a:bodyPr/>
                    <a:lstStyle/>
                    <a:p>
                      <a:pPr algn="ctr">
                        <a:spcAft>
                          <a:spcPts val="0"/>
                        </a:spcAft>
                        <a:tabLst>
                          <a:tab pos="449580" algn="l"/>
                        </a:tabLst>
                      </a:pPr>
                      <a:r>
                        <a:rPr lang="it-IT" sz="1200" dirty="0">
                          <a:solidFill>
                            <a:schemeClr val="bg1"/>
                          </a:solidFill>
                          <a:effectLst/>
                        </a:rPr>
                        <a:t>TC2</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Da Paura</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CU1</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Tutte le tuple di evento con titolo Da Paura</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OK</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3120455006"/>
                  </a:ext>
                </a:extLst>
              </a:tr>
              <a:tr h="591904">
                <a:tc>
                  <a:txBody>
                    <a:bodyPr/>
                    <a:lstStyle/>
                    <a:p>
                      <a:pPr algn="ctr">
                        <a:spcAft>
                          <a:spcPts val="0"/>
                        </a:spcAft>
                        <a:tabLst>
                          <a:tab pos="449580" algn="l"/>
                        </a:tabLst>
                      </a:pPr>
                      <a:r>
                        <a:rPr lang="it-IT" sz="1200" dirty="0">
                          <a:solidFill>
                            <a:schemeClr val="bg1"/>
                          </a:solidFill>
                          <a:effectLst/>
                        </a:rPr>
                        <a:t>TC3</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CU2</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Nessun valore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OK</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5042574"/>
                  </a:ext>
                </a:extLst>
              </a:tr>
              <a:tr h="591904">
                <a:tc>
                  <a:txBody>
                    <a:bodyPr/>
                    <a:lstStyle/>
                    <a:p>
                      <a:pPr algn="ctr">
                        <a:spcAft>
                          <a:spcPts val="0"/>
                        </a:spcAft>
                        <a:tabLst>
                          <a:tab pos="449580" algn="l"/>
                        </a:tabLst>
                      </a:pPr>
                      <a:r>
                        <a:rPr lang="it-IT" sz="1200" dirty="0">
                          <a:solidFill>
                            <a:schemeClr val="bg1"/>
                          </a:solidFill>
                          <a:effectLst/>
                        </a:rPr>
                        <a:t>TC4</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XXX</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CU1</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Nessun valore trovato</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OK</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3538640889"/>
                  </a:ext>
                </a:extLst>
              </a:tr>
              <a:tr h="591904">
                <a:tc>
                  <a:txBody>
                    <a:bodyPr/>
                    <a:lstStyle/>
                    <a:p>
                      <a:pPr algn="ctr">
                        <a:spcAft>
                          <a:spcPts val="0"/>
                        </a:spcAft>
                        <a:tabLst>
                          <a:tab pos="449580" algn="l"/>
                        </a:tabLst>
                      </a:pPr>
                      <a:r>
                        <a:rPr lang="it-IT" sz="1200" dirty="0">
                          <a:solidFill>
                            <a:schemeClr val="bg1"/>
                          </a:solidFill>
                          <a:effectLst/>
                        </a:rPr>
                        <a:t>Note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gridSpan="5">
                  <a:txBody>
                    <a:bodyPr/>
                    <a:lstStyle/>
                    <a:p>
                      <a:pPr algn="l">
                        <a:spcAft>
                          <a:spcPts val="0"/>
                        </a:spcAft>
                        <a:tabLst>
                          <a:tab pos="449580" algn="l"/>
                        </a:tabLst>
                      </a:pPr>
                      <a:r>
                        <a:rPr lang="it-IT" sz="1200" dirty="0">
                          <a:solidFill>
                            <a:schemeClr val="bg1"/>
                          </a:solidFill>
                          <a:effectLst/>
                        </a:rPr>
                        <a:t>Nel database sono presenti Eventi con titolo «Harry </a:t>
                      </a:r>
                      <a:r>
                        <a:rPr lang="it-IT" sz="1200" dirty="0" err="1">
                          <a:solidFill>
                            <a:schemeClr val="bg1"/>
                          </a:solidFill>
                          <a:effectLst/>
                        </a:rPr>
                        <a:t>potter</a:t>
                      </a:r>
                      <a:r>
                        <a:rPr lang="it-IT" sz="1200" dirty="0">
                          <a:solidFill>
                            <a:schemeClr val="bg1"/>
                          </a:solidFill>
                          <a:effectLst/>
                        </a:rPr>
                        <a:t>» e «Da paura». Non è stata utilizzata nessuna strategia  per la creazione dei piani di test in quanto vi è solo un parametro in input.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2152396678"/>
                  </a:ext>
                </a:extLst>
              </a:tr>
            </a:tbl>
          </a:graphicData>
        </a:graphic>
      </p:graphicFrame>
    </p:spTree>
    <p:extLst>
      <p:ext uri="{BB962C8B-B14F-4D97-AF65-F5344CB8AC3E}">
        <p14:creationId xmlns:p14="http://schemas.microsoft.com/office/powerpoint/2010/main" val="30853384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434F9A-FDA2-479A-A328-D3F5686DFA49}"/>
              </a:ext>
            </a:extLst>
          </p:cNvPr>
          <p:cNvSpPr>
            <a:spLocks noGrp="1"/>
          </p:cNvSpPr>
          <p:nvPr>
            <p:ph type="title"/>
          </p:nvPr>
        </p:nvSpPr>
        <p:spPr>
          <a:xfrm>
            <a:off x="966952" y="1162069"/>
            <a:ext cx="2669406" cy="1781175"/>
          </a:xfrm>
        </p:spPr>
        <p:txBody>
          <a:bodyPr>
            <a:normAutofit/>
          </a:bodyPr>
          <a:lstStyle/>
          <a:p>
            <a:pPr algn="ctr"/>
            <a:r>
              <a:rPr lang="it-IT" sz="3200" b="1" dirty="0">
                <a:solidFill>
                  <a:srgbClr val="FFFFFF"/>
                </a:solidFill>
              </a:rPr>
              <a:t>EVENTI</a:t>
            </a:r>
          </a:p>
        </p:txBody>
      </p:sp>
      <p:sp>
        <p:nvSpPr>
          <p:cNvPr id="10" name="Content Placeholder 9">
            <a:extLst>
              <a:ext uri="{FF2B5EF4-FFF2-40B4-BE49-F238E27FC236}">
                <a16:creationId xmlns:a16="http://schemas.microsoft.com/office/drawing/2014/main" id="{83FC18C1-10CB-4CA3-B086-310E1403BDB2}"/>
              </a:ext>
            </a:extLst>
          </p:cNvPr>
          <p:cNvSpPr>
            <a:spLocks noGrp="1"/>
          </p:cNvSpPr>
          <p:nvPr>
            <p:ph idx="1"/>
          </p:nvPr>
        </p:nvSpPr>
        <p:spPr>
          <a:xfrm>
            <a:off x="618628" y="3355129"/>
            <a:ext cx="3366053" cy="3284209"/>
          </a:xfrm>
        </p:spPr>
        <p:txBody>
          <a:bodyPr>
            <a:normAutofit fontScale="85000" lnSpcReduction="10000"/>
          </a:bodyPr>
          <a:lstStyle/>
          <a:p>
            <a:pPr marL="0" indent="0" algn="just">
              <a:buNone/>
            </a:pPr>
            <a:r>
              <a:rPr lang="en-US" sz="1600" dirty="0"/>
              <a:t>La </a:t>
            </a:r>
            <a:r>
              <a:rPr lang="en-US" sz="1600" dirty="0" err="1"/>
              <a:t>schermata</a:t>
            </a:r>
            <a:r>
              <a:rPr lang="en-US" sz="1600" dirty="0"/>
              <a:t> </a:t>
            </a:r>
            <a:r>
              <a:rPr lang="en-US" sz="1600" dirty="0" err="1"/>
              <a:t>principale</a:t>
            </a:r>
            <a:r>
              <a:rPr lang="en-US" sz="1600" dirty="0"/>
              <a:t> </a:t>
            </a:r>
            <a:r>
              <a:rPr lang="en-US" sz="1600" dirty="0" err="1"/>
              <a:t>si</a:t>
            </a:r>
            <a:r>
              <a:rPr lang="en-US" sz="1600" dirty="0"/>
              <a:t> </a:t>
            </a:r>
            <a:r>
              <a:rPr lang="en-US" sz="1600" dirty="0" err="1"/>
              <a:t>aprirà</a:t>
            </a:r>
            <a:r>
              <a:rPr lang="en-US" sz="1600" dirty="0"/>
              <a:t> </a:t>
            </a:r>
            <a:r>
              <a:rPr lang="en-US" sz="1600" dirty="0" err="1"/>
              <a:t>mostrando</a:t>
            </a:r>
            <a:r>
              <a:rPr lang="en-US" sz="1600" dirty="0"/>
              <a:t> un menu’ </a:t>
            </a:r>
            <a:r>
              <a:rPr lang="en-US" sz="1600" dirty="0" err="1"/>
              <a:t>sulla</a:t>
            </a:r>
            <a:r>
              <a:rPr lang="en-US" sz="1600" dirty="0"/>
              <a:t> </a:t>
            </a:r>
            <a:r>
              <a:rPr lang="en-US" sz="1600" dirty="0" err="1"/>
              <a:t>sinistra</a:t>
            </a:r>
            <a:r>
              <a:rPr lang="en-US" sz="1600" dirty="0"/>
              <a:t> dal quale </a:t>
            </a:r>
            <a:r>
              <a:rPr lang="en-US" sz="1600" dirty="0" err="1"/>
              <a:t>sarà</a:t>
            </a:r>
            <a:r>
              <a:rPr lang="en-US" sz="1600" dirty="0"/>
              <a:t> </a:t>
            </a:r>
            <a:r>
              <a:rPr lang="en-US" sz="1600" dirty="0" err="1"/>
              <a:t>possibile</a:t>
            </a:r>
            <a:r>
              <a:rPr lang="en-US" sz="1600" dirty="0"/>
              <a:t> </a:t>
            </a:r>
            <a:r>
              <a:rPr lang="en-US" sz="1600" dirty="0" err="1"/>
              <a:t>scegliere</a:t>
            </a:r>
            <a:r>
              <a:rPr lang="en-US" sz="1600" dirty="0"/>
              <a:t> </a:t>
            </a:r>
            <a:r>
              <a:rPr lang="en-US" sz="1600" dirty="0" err="1"/>
              <a:t>il</a:t>
            </a:r>
            <a:r>
              <a:rPr lang="en-US" sz="1600" dirty="0"/>
              <a:t> campo </a:t>
            </a:r>
            <a:r>
              <a:rPr lang="en-US" sz="1600" dirty="0" err="1"/>
              <a:t>interessato</a:t>
            </a:r>
            <a:r>
              <a:rPr lang="en-US" sz="1600" dirty="0"/>
              <a:t>.</a:t>
            </a:r>
          </a:p>
          <a:p>
            <a:pPr marL="0" indent="0" algn="just">
              <a:buNone/>
            </a:pPr>
            <a:r>
              <a:rPr lang="en-US" sz="1600" dirty="0"/>
              <a:t>La prima </a:t>
            </a:r>
            <a:r>
              <a:rPr lang="en-US" sz="1600" dirty="0" err="1"/>
              <a:t>interfaccia</a:t>
            </a:r>
            <a:r>
              <a:rPr lang="en-US" sz="1600" dirty="0"/>
              <a:t> </a:t>
            </a:r>
            <a:r>
              <a:rPr lang="en-US" sz="1600" dirty="0" err="1"/>
              <a:t>mostrata</a:t>
            </a:r>
            <a:r>
              <a:rPr lang="en-US" sz="1600" dirty="0"/>
              <a:t> </a:t>
            </a:r>
            <a:r>
              <a:rPr lang="en-US" sz="1600" dirty="0" err="1"/>
              <a:t>sarà</a:t>
            </a:r>
            <a:r>
              <a:rPr lang="en-US" sz="1600" dirty="0"/>
              <a:t> </a:t>
            </a:r>
            <a:r>
              <a:rPr lang="en-US" sz="1600" dirty="0" err="1"/>
              <a:t>quella</a:t>
            </a:r>
            <a:r>
              <a:rPr lang="en-US" sz="1600" dirty="0"/>
              <a:t> </a:t>
            </a:r>
            <a:r>
              <a:rPr lang="en-US" sz="1600" dirty="0" err="1"/>
              <a:t>degli</a:t>
            </a:r>
            <a:r>
              <a:rPr lang="en-US" sz="1600" dirty="0"/>
              <a:t> </a:t>
            </a:r>
            <a:r>
              <a:rPr lang="en-US" sz="1600" b="1" dirty="0"/>
              <a:t>EVENTI</a:t>
            </a:r>
            <a:r>
              <a:rPr lang="en-US" sz="1600" dirty="0"/>
              <a:t>, dove </a:t>
            </a:r>
            <a:r>
              <a:rPr lang="en-US" sz="1600" dirty="0" err="1"/>
              <a:t>si</a:t>
            </a:r>
            <a:r>
              <a:rPr lang="en-US" sz="1600" dirty="0"/>
              <a:t> </a:t>
            </a:r>
            <a:r>
              <a:rPr lang="en-US" sz="1600" dirty="0" err="1"/>
              <a:t>avrà</a:t>
            </a:r>
            <a:r>
              <a:rPr lang="en-US" sz="1600" dirty="0"/>
              <a:t> la </a:t>
            </a:r>
            <a:r>
              <a:rPr lang="en-US" sz="1600" dirty="0" err="1"/>
              <a:t>possibilità</a:t>
            </a:r>
            <a:r>
              <a:rPr lang="en-US" sz="1600" dirty="0"/>
              <a:t> </a:t>
            </a:r>
            <a:r>
              <a:rPr lang="en-US" sz="1600" dirty="0" err="1"/>
              <a:t>effettuare</a:t>
            </a:r>
            <a:r>
              <a:rPr lang="en-US" sz="1600" dirty="0"/>
              <a:t> </a:t>
            </a:r>
            <a:r>
              <a:rPr lang="en-US" sz="1600" dirty="0" err="1"/>
              <a:t>una</a:t>
            </a:r>
            <a:r>
              <a:rPr lang="en-US" sz="1600" dirty="0"/>
              <a:t> </a:t>
            </a:r>
            <a:r>
              <a:rPr lang="en-US" sz="1600" dirty="0" err="1"/>
              <a:t>semplice</a:t>
            </a:r>
            <a:r>
              <a:rPr lang="en-US" sz="1600" dirty="0"/>
              <a:t>, o </a:t>
            </a:r>
            <a:r>
              <a:rPr lang="en-US" sz="1600" b="1" dirty="0" err="1"/>
              <a:t>avanzata</a:t>
            </a:r>
            <a:r>
              <a:rPr lang="en-US" sz="1600" dirty="0"/>
              <a:t>, </a:t>
            </a:r>
            <a:r>
              <a:rPr lang="en-US" sz="1600" dirty="0" err="1"/>
              <a:t>ricerca</a:t>
            </a:r>
            <a:r>
              <a:rPr lang="en-US" sz="1600" dirty="0"/>
              <a:t> </a:t>
            </a:r>
            <a:r>
              <a:rPr lang="en-US" sz="1600" dirty="0" err="1"/>
              <a:t>dalla</a:t>
            </a:r>
            <a:r>
              <a:rPr lang="en-US" sz="1600" dirty="0"/>
              <a:t> quale in base </a:t>
            </a:r>
            <a:r>
              <a:rPr lang="en-US" sz="1600" dirty="0" err="1"/>
              <a:t>ai</a:t>
            </a:r>
            <a:r>
              <a:rPr lang="en-US" sz="1600" dirty="0"/>
              <a:t> </a:t>
            </a:r>
            <a:r>
              <a:rPr lang="en-US" sz="1600" dirty="0" err="1"/>
              <a:t>risultati</a:t>
            </a:r>
            <a:r>
              <a:rPr lang="en-US" sz="1600" dirty="0"/>
              <a:t> </a:t>
            </a:r>
            <a:r>
              <a:rPr lang="en-US" sz="1600" dirty="0" err="1"/>
              <a:t>ottenuti</a:t>
            </a:r>
            <a:r>
              <a:rPr lang="en-US" sz="1600" dirty="0"/>
              <a:t> </a:t>
            </a:r>
            <a:r>
              <a:rPr lang="en-US" sz="1600" dirty="0" err="1"/>
              <a:t>sarà</a:t>
            </a:r>
            <a:r>
              <a:rPr lang="en-US" sz="1600" dirty="0"/>
              <a:t> </a:t>
            </a:r>
            <a:r>
              <a:rPr lang="en-US" sz="1600" dirty="0" err="1"/>
              <a:t>possibile</a:t>
            </a:r>
            <a:r>
              <a:rPr lang="en-US" sz="1600" dirty="0"/>
              <a:t> </a:t>
            </a:r>
            <a:r>
              <a:rPr lang="en-US" sz="1600" b="1" dirty="0" err="1"/>
              <a:t>modificare</a:t>
            </a:r>
            <a:r>
              <a:rPr lang="en-US" sz="1600" dirty="0"/>
              <a:t> o </a:t>
            </a:r>
            <a:r>
              <a:rPr lang="en-US" sz="1600" b="1" dirty="0" err="1"/>
              <a:t>cancellare</a:t>
            </a:r>
            <a:r>
              <a:rPr lang="en-US" sz="1600" b="1" dirty="0"/>
              <a:t> </a:t>
            </a:r>
            <a:r>
              <a:rPr lang="en-US" sz="1600" dirty="0" err="1"/>
              <a:t>l’evento</a:t>
            </a:r>
            <a:r>
              <a:rPr lang="en-US" sz="1600" dirty="0"/>
              <a:t>/</a:t>
            </a:r>
            <a:r>
              <a:rPr lang="en-US" sz="1600" dirty="0" err="1"/>
              <a:t>gli</a:t>
            </a:r>
            <a:r>
              <a:rPr lang="en-US" sz="1600" dirty="0"/>
              <a:t> </a:t>
            </a:r>
            <a:r>
              <a:rPr lang="en-US" sz="1600" dirty="0" err="1"/>
              <a:t>eventi</a:t>
            </a:r>
            <a:r>
              <a:rPr lang="en-US" sz="1600" dirty="0"/>
              <a:t> </a:t>
            </a:r>
            <a:r>
              <a:rPr lang="en-US" sz="1600" dirty="0" err="1"/>
              <a:t>desiderato</a:t>
            </a:r>
            <a:r>
              <a:rPr lang="en-US" sz="1600" dirty="0"/>
              <a:t>/</a:t>
            </a:r>
            <a:r>
              <a:rPr lang="en-US" sz="1600" dirty="0" err="1"/>
              <a:t>i</a:t>
            </a:r>
            <a:r>
              <a:rPr lang="en-US" sz="1600" dirty="0"/>
              <a:t>.</a:t>
            </a:r>
          </a:p>
          <a:p>
            <a:pPr marL="0" indent="0" algn="just">
              <a:buNone/>
            </a:pPr>
            <a:r>
              <a:rPr lang="en-US" sz="1600" dirty="0" err="1"/>
              <a:t>Inoltre</a:t>
            </a:r>
            <a:r>
              <a:rPr lang="en-US" sz="1600" dirty="0"/>
              <a:t>, </a:t>
            </a:r>
            <a:r>
              <a:rPr lang="en-US" sz="1600" dirty="0" err="1"/>
              <a:t>tramite</a:t>
            </a:r>
            <a:r>
              <a:rPr lang="en-US" sz="1600" dirty="0"/>
              <a:t> </a:t>
            </a:r>
            <a:r>
              <a:rPr lang="en-US" sz="1600" dirty="0" err="1"/>
              <a:t>l’apposito</a:t>
            </a:r>
            <a:r>
              <a:rPr lang="en-US" sz="1600" dirty="0"/>
              <a:t> </a:t>
            </a:r>
            <a:r>
              <a:rPr lang="en-US" sz="1600" dirty="0" err="1"/>
              <a:t>puslante</a:t>
            </a:r>
            <a:r>
              <a:rPr lang="en-US" sz="1600" dirty="0"/>
              <a:t> </a:t>
            </a:r>
            <a:r>
              <a:rPr lang="en-US" sz="1600" dirty="0" err="1"/>
              <a:t>sarà</a:t>
            </a:r>
            <a:r>
              <a:rPr lang="en-US" sz="1600" dirty="0"/>
              <a:t> </a:t>
            </a:r>
            <a:r>
              <a:rPr lang="en-US" sz="1600" dirty="0" err="1"/>
              <a:t>possibile</a:t>
            </a:r>
            <a:r>
              <a:rPr lang="en-US" sz="1600" dirty="0"/>
              <a:t> </a:t>
            </a:r>
            <a:r>
              <a:rPr lang="en-US" sz="1600" b="1" dirty="0" err="1"/>
              <a:t>creare</a:t>
            </a:r>
            <a:r>
              <a:rPr lang="en-US" sz="1600" dirty="0"/>
              <a:t> un </a:t>
            </a:r>
            <a:r>
              <a:rPr lang="en-US" sz="1600" dirty="0" err="1"/>
              <a:t>nuovo</a:t>
            </a:r>
            <a:r>
              <a:rPr lang="en-US" sz="1600" dirty="0"/>
              <a:t> </a:t>
            </a:r>
            <a:r>
              <a:rPr lang="en-US" sz="1600" b="1" dirty="0"/>
              <a:t>EVENTO.</a:t>
            </a:r>
          </a:p>
          <a:p>
            <a:endParaRPr lang="en-US" sz="1600" dirty="0"/>
          </a:p>
          <a:p>
            <a:endParaRPr lang="en-US" sz="1600" dirty="0"/>
          </a:p>
        </p:txBody>
      </p:sp>
      <p:pic>
        <p:nvPicPr>
          <p:cNvPr id="8" name="Segnaposto contenuto 4">
            <a:extLst>
              <a:ext uri="{FF2B5EF4-FFF2-40B4-BE49-F238E27FC236}">
                <a16:creationId xmlns:a16="http://schemas.microsoft.com/office/drawing/2014/main" id="{18083923-B842-41B8-9AA6-D9DBC1EEC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0191" y="354753"/>
            <a:ext cx="7799467" cy="5596122"/>
          </a:xfrm>
          <a:prstGeom prst="rect">
            <a:avLst/>
          </a:prstGeom>
        </p:spPr>
      </p:pic>
      <p:cxnSp>
        <p:nvCxnSpPr>
          <p:cNvPr id="6" name="Connettore curvo 5">
            <a:extLst>
              <a:ext uri="{FF2B5EF4-FFF2-40B4-BE49-F238E27FC236}">
                <a16:creationId xmlns:a16="http://schemas.microsoft.com/office/drawing/2014/main" id="{9939A88B-3053-4EE5-8786-3DEACE697020}"/>
              </a:ext>
            </a:extLst>
          </p:cNvPr>
          <p:cNvCxnSpPr>
            <a:cxnSpLocks/>
          </p:cNvCxnSpPr>
          <p:nvPr/>
        </p:nvCxnSpPr>
        <p:spPr>
          <a:xfrm rot="16200000" flipH="1">
            <a:off x="6083041" y="1139393"/>
            <a:ext cx="608529" cy="423584"/>
          </a:xfrm>
          <a:prstGeom prst="curvedConnector3">
            <a:avLst>
              <a:gd name="adj1" fmla="val 100088"/>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Rettangolo 15">
            <a:extLst>
              <a:ext uri="{FF2B5EF4-FFF2-40B4-BE49-F238E27FC236}">
                <a16:creationId xmlns:a16="http://schemas.microsoft.com/office/drawing/2014/main" id="{E11DD2ED-21F1-49C6-9C00-37A4D6EF9985}"/>
              </a:ext>
            </a:extLst>
          </p:cNvPr>
          <p:cNvSpPr/>
          <p:nvPr/>
        </p:nvSpPr>
        <p:spPr>
          <a:xfrm>
            <a:off x="6609522" y="1402929"/>
            <a:ext cx="1192696" cy="577081"/>
          </a:xfrm>
          <a:prstGeom prst="rect">
            <a:avLst/>
          </a:prstGeom>
        </p:spPr>
        <p:txBody>
          <a:bodyPr wrap="square">
            <a:spAutoFit/>
          </a:bodyPr>
          <a:lstStyle/>
          <a:p>
            <a:r>
              <a:rPr lang="it-IT" sz="1050" dirty="0"/>
              <a:t>Ricerca tramite</a:t>
            </a:r>
          </a:p>
          <a:p>
            <a:r>
              <a:rPr lang="it-IT" sz="1050" dirty="0"/>
              <a:t>una parola chiave dell’evento</a:t>
            </a:r>
          </a:p>
        </p:txBody>
      </p:sp>
      <p:cxnSp>
        <p:nvCxnSpPr>
          <p:cNvPr id="18" name="Connettore curvo 17">
            <a:extLst>
              <a:ext uri="{FF2B5EF4-FFF2-40B4-BE49-F238E27FC236}">
                <a16:creationId xmlns:a16="http://schemas.microsoft.com/office/drawing/2014/main" id="{DE78CEE4-5047-4D3A-8655-27463AC564C8}"/>
              </a:ext>
            </a:extLst>
          </p:cNvPr>
          <p:cNvCxnSpPr/>
          <p:nvPr/>
        </p:nvCxnSpPr>
        <p:spPr>
          <a:xfrm rot="5400000" flipH="1" flipV="1">
            <a:off x="7414591" y="1066800"/>
            <a:ext cx="410818" cy="371060"/>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ttore curvo 19">
            <a:extLst>
              <a:ext uri="{FF2B5EF4-FFF2-40B4-BE49-F238E27FC236}">
                <a16:creationId xmlns:a16="http://schemas.microsoft.com/office/drawing/2014/main" id="{B932CBC6-C813-44E5-8E09-7B99E372F040}"/>
              </a:ext>
            </a:extLst>
          </p:cNvPr>
          <p:cNvCxnSpPr>
            <a:cxnSpLocks/>
          </p:cNvCxnSpPr>
          <p:nvPr/>
        </p:nvCxnSpPr>
        <p:spPr>
          <a:xfrm rot="10800000" flipV="1">
            <a:off x="8359363" y="1046923"/>
            <a:ext cx="238544" cy="226150"/>
          </a:xfrm>
          <a:prstGeom prst="curvedConnector3">
            <a:avLst>
              <a:gd name="adj1" fmla="val 105555"/>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ttore curvo 21">
            <a:extLst>
              <a:ext uri="{FF2B5EF4-FFF2-40B4-BE49-F238E27FC236}">
                <a16:creationId xmlns:a16="http://schemas.microsoft.com/office/drawing/2014/main" id="{337E0120-8F6B-4CF2-90FE-9072AB49FDDD}"/>
              </a:ext>
            </a:extLst>
          </p:cNvPr>
          <p:cNvCxnSpPr/>
          <p:nvPr/>
        </p:nvCxnSpPr>
        <p:spPr>
          <a:xfrm rot="5400000">
            <a:off x="9732832" y="1092414"/>
            <a:ext cx="410818" cy="319833"/>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nettore curvo 23">
            <a:extLst>
              <a:ext uri="{FF2B5EF4-FFF2-40B4-BE49-F238E27FC236}">
                <a16:creationId xmlns:a16="http://schemas.microsoft.com/office/drawing/2014/main" id="{1496DE43-F50D-4F3E-9499-EE3B69FD0813}"/>
              </a:ext>
            </a:extLst>
          </p:cNvPr>
          <p:cNvCxnSpPr>
            <a:cxnSpLocks/>
          </p:cNvCxnSpPr>
          <p:nvPr/>
        </p:nvCxnSpPr>
        <p:spPr>
          <a:xfrm rot="10800000">
            <a:off x="10495723" y="1432313"/>
            <a:ext cx="327746" cy="316975"/>
          </a:xfrm>
          <a:prstGeom prst="curvedConnector3">
            <a:avLst>
              <a:gd name="adj1" fmla="val 175346"/>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Rettangolo 31">
            <a:extLst>
              <a:ext uri="{FF2B5EF4-FFF2-40B4-BE49-F238E27FC236}">
                <a16:creationId xmlns:a16="http://schemas.microsoft.com/office/drawing/2014/main" id="{FEA2C7A2-3371-422F-8BE5-4FF45DEEE3DF}"/>
              </a:ext>
            </a:extLst>
          </p:cNvPr>
          <p:cNvSpPr/>
          <p:nvPr/>
        </p:nvSpPr>
        <p:spPr>
          <a:xfrm>
            <a:off x="7986067" y="1232257"/>
            <a:ext cx="1114408" cy="600164"/>
          </a:xfrm>
          <a:prstGeom prst="rect">
            <a:avLst/>
          </a:prstGeom>
        </p:spPr>
        <p:txBody>
          <a:bodyPr wrap="none">
            <a:spAutoFit/>
          </a:bodyPr>
          <a:lstStyle/>
          <a:p>
            <a:r>
              <a:rPr lang="it-IT" sz="1100" dirty="0"/>
              <a:t>Possibilità di</a:t>
            </a:r>
          </a:p>
          <a:p>
            <a:r>
              <a:rPr lang="it-IT" sz="1100" dirty="0"/>
              <a:t>ricerca avanzata</a:t>
            </a:r>
          </a:p>
          <a:p>
            <a:r>
              <a:rPr lang="it-IT" sz="1100" dirty="0"/>
              <a:t>(</a:t>
            </a:r>
            <a:r>
              <a:rPr lang="it-IT" sz="1100" dirty="0" err="1"/>
              <a:t>img</a:t>
            </a:r>
            <a:r>
              <a:rPr lang="it-IT" sz="1100" dirty="0"/>
              <a:t> 2.1)</a:t>
            </a:r>
          </a:p>
        </p:txBody>
      </p:sp>
      <p:sp>
        <p:nvSpPr>
          <p:cNvPr id="33" name="Rettangolo 32">
            <a:extLst>
              <a:ext uri="{FF2B5EF4-FFF2-40B4-BE49-F238E27FC236}">
                <a16:creationId xmlns:a16="http://schemas.microsoft.com/office/drawing/2014/main" id="{1D0514E3-AFC6-4BD6-B9C2-CDD0AF0E0AB2}"/>
              </a:ext>
            </a:extLst>
          </p:cNvPr>
          <p:cNvSpPr/>
          <p:nvPr/>
        </p:nvSpPr>
        <p:spPr>
          <a:xfrm>
            <a:off x="9149824" y="1378768"/>
            <a:ext cx="923651" cy="600164"/>
          </a:xfrm>
          <a:prstGeom prst="rect">
            <a:avLst/>
          </a:prstGeom>
        </p:spPr>
        <p:txBody>
          <a:bodyPr wrap="none">
            <a:spAutoFit/>
          </a:bodyPr>
          <a:lstStyle/>
          <a:p>
            <a:r>
              <a:rPr lang="it-IT" sz="1100" dirty="0"/>
              <a:t>Creazione di </a:t>
            </a:r>
          </a:p>
          <a:p>
            <a:r>
              <a:rPr lang="it-IT" sz="1100" dirty="0"/>
              <a:t>un evento</a:t>
            </a:r>
          </a:p>
          <a:p>
            <a:r>
              <a:rPr lang="it-IT" sz="1100" dirty="0"/>
              <a:t>(</a:t>
            </a:r>
            <a:r>
              <a:rPr lang="it-IT" sz="1100" dirty="0" err="1"/>
              <a:t>img</a:t>
            </a:r>
            <a:r>
              <a:rPr lang="it-IT" sz="1100" dirty="0"/>
              <a:t> 2.2)</a:t>
            </a:r>
          </a:p>
        </p:txBody>
      </p:sp>
      <p:sp>
        <p:nvSpPr>
          <p:cNvPr id="36" name="Rettangolo 35">
            <a:extLst>
              <a:ext uri="{FF2B5EF4-FFF2-40B4-BE49-F238E27FC236}">
                <a16:creationId xmlns:a16="http://schemas.microsoft.com/office/drawing/2014/main" id="{5A4BE911-39B9-44BB-988E-478817363E91}"/>
              </a:ext>
            </a:extLst>
          </p:cNvPr>
          <p:cNvSpPr/>
          <p:nvPr/>
        </p:nvSpPr>
        <p:spPr>
          <a:xfrm>
            <a:off x="10465856" y="1078686"/>
            <a:ext cx="1576072" cy="600164"/>
          </a:xfrm>
          <a:prstGeom prst="rect">
            <a:avLst/>
          </a:prstGeom>
        </p:spPr>
        <p:txBody>
          <a:bodyPr wrap="none">
            <a:spAutoFit/>
          </a:bodyPr>
          <a:lstStyle/>
          <a:p>
            <a:r>
              <a:rPr lang="it-IT" sz="1100" dirty="0"/>
              <a:t>Cancellazione tramite </a:t>
            </a:r>
          </a:p>
          <a:p>
            <a:r>
              <a:rPr lang="it-IT" sz="1100" dirty="0"/>
              <a:t>selezione righe ottenute</a:t>
            </a:r>
          </a:p>
          <a:p>
            <a:r>
              <a:rPr lang="it-IT" sz="1100" dirty="0"/>
              <a:t>dalla ricerca (</a:t>
            </a:r>
            <a:r>
              <a:rPr lang="it-IT" sz="1100" dirty="0" err="1"/>
              <a:t>img</a:t>
            </a:r>
            <a:r>
              <a:rPr lang="it-IT" sz="1100" dirty="0"/>
              <a:t> 2.3)</a:t>
            </a:r>
          </a:p>
        </p:txBody>
      </p:sp>
      <p:sp>
        <p:nvSpPr>
          <p:cNvPr id="37" name="Rettangolo 36">
            <a:extLst>
              <a:ext uri="{FF2B5EF4-FFF2-40B4-BE49-F238E27FC236}">
                <a16:creationId xmlns:a16="http://schemas.microsoft.com/office/drawing/2014/main" id="{81FC581B-1CF9-40BD-B684-C4368FB40487}"/>
              </a:ext>
            </a:extLst>
          </p:cNvPr>
          <p:cNvSpPr/>
          <p:nvPr/>
        </p:nvSpPr>
        <p:spPr>
          <a:xfrm>
            <a:off x="7567009" y="5950875"/>
            <a:ext cx="1979773" cy="307777"/>
          </a:xfrm>
          <a:prstGeom prst="rect">
            <a:avLst/>
          </a:prstGeom>
        </p:spPr>
        <p:txBody>
          <a:bodyPr wrap="none">
            <a:spAutoFit/>
          </a:bodyPr>
          <a:lstStyle/>
          <a:p>
            <a:r>
              <a:rPr lang="it-IT" sz="1400" dirty="0" err="1"/>
              <a:t>img</a:t>
            </a:r>
            <a:r>
              <a:rPr lang="it-IT" sz="1400" dirty="0"/>
              <a:t> 2 : Schermata Eventi</a:t>
            </a:r>
          </a:p>
        </p:txBody>
      </p:sp>
      <p:sp>
        <p:nvSpPr>
          <p:cNvPr id="3" name="Rettangolo 2">
            <a:extLst>
              <a:ext uri="{FF2B5EF4-FFF2-40B4-BE49-F238E27FC236}">
                <a16:creationId xmlns:a16="http://schemas.microsoft.com/office/drawing/2014/main" id="{A4F655D3-317A-4F8F-B822-02D56679505A}"/>
              </a:ext>
            </a:extLst>
          </p:cNvPr>
          <p:cNvSpPr/>
          <p:nvPr/>
        </p:nvSpPr>
        <p:spPr>
          <a:xfrm>
            <a:off x="1358316" y="5647"/>
            <a:ext cx="1701107" cy="954107"/>
          </a:xfrm>
          <a:prstGeom prst="rect">
            <a:avLst/>
          </a:prstGeom>
        </p:spPr>
        <p:txBody>
          <a:bodyPr wrap="none">
            <a:spAutoFit/>
          </a:bodyPr>
          <a:lstStyle/>
          <a:p>
            <a:pPr marL="285750" indent="-285750">
              <a:buFontTx/>
              <a:buChar char="-"/>
            </a:pPr>
            <a:r>
              <a:rPr lang="en-US" sz="1400" b="1" dirty="0">
                <a:solidFill>
                  <a:srgbClr val="FF0000"/>
                </a:solidFill>
              </a:rPr>
              <a:t>CREAZIONE </a:t>
            </a:r>
          </a:p>
          <a:p>
            <a:pPr marL="285750" indent="-285750">
              <a:buFontTx/>
              <a:buChar char="-"/>
            </a:pPr>
            <a:r>
              <a:rPr lang="en-US" sz="1400" b="1" dirty="0">
                <a:solidFill>
                  <a:srgbClr val="FF0000"/>
                </a:solidFill>
              </a:rPr>
              <a:t>RICERCA</a:t>
            </a:r>
          </a:p>
          <a:p>
            <a:pPr marL="285750" indent="-285750">
              <a:buFontTx/>
              <a:buChar char="-"/>
            </a:pPr>
            <a:r>
              <a:rPr lang="en-US" sz="1400" b="1" dirty="0">
                <a:solidFill>
                  <a:srgbClr val="FF0000"/>
                </a:solidFill>
              </a:rPr>
              <a:t>MODIFICA</a:t>
            </a:r>
          </a:p>
          <a:p>
            <a:pPr marL="285750" indent="-285750">
              <a:buFontTx/>
              <a:buChar char="-"/>
            </a:pPr>
            <a:r>
              <a:rPr lang="en-US" sz="1400" b="1" dirty="0">
                <a:solidFill>
                  <a:srgbClr val="FF0000"/>
                </a:solidFill>
              </a:rPr>
              <a:t>CANCELLAZIONE</a:t>
            </a:r>
            <a:endParaRPr lang="it-IT" sz="1400" b="1" dirty="0">
              <a:solidFill>
                <a:srgbClr val="FF0000"/>
              </a:solidFill>
            </a:endParaRPr>
          </a:p>
        </p:txBody>
      </p:sp>
    </p:spTree>
    <p:extLst>
      <p:ext uri="{BB962C8B-B14F-4D97-AF65-F5344CB8AC3E}">
        <p14:creationId xmlns:p14="http://schemas.microsoft.com/office/powerpoint/2010/main" val="3572462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BFCCE4-788A-4584-A139-494EB9F3E41F}"/>
              </a:ext>
            </a:extLst>
          </p:cNvPr>
          <p:cNvSpPr>
            <a:spLocks noGrp="1"/>
          </p:cNvSpPr>
          <p:nvPr>
            <p:ph type="title"/>
          </p:nvPr>
        </p:nvSpPr>
        <p:spPr>
          <a:xfrm>
            <a:off x="966952" y="1204108"/>
            <a:ext cx="2669406" cy="1781175"/>
          </a:xfrm>
        </p:spPr>
        <p:txBody>
          <a:bodyPr>
            <a:normAutofit/>
          </a:bodyPr>
          <a:lstStyle/>
          <a:p>
            <a:pPr algn="ctr"/>
            <a:r>
              <a:rPr lang="it-IT" sz="3200" b="1" dirty="0">
                <a:solidFill>
                  <a:srgbClr val="FFFFFF"/>
                </a:solidFill>
              </a:rPr>
              <a:t>EVENTI:</a:t>
            </a:r>
            <a:br>
              <a:rPr lang="it-IT" sz="3200" b="1" dirty="0">
                <a:solidFill>
                  <a:srgbClr val="FFFFFF"/>
                </a:solidFill>
              </a:rPr>
            </a:br>
            <a:r>
              <a:rPr lang="it-IT" sz="3200" b="1" dirty="0">
                <a:solidFill>
                  <a:srgbClr val="FFFFFF"/>
                </a:solidFill>
              </a:rPr>
              <a:t>Ricerca Avanzata</a:t>
            </a:r>
          </a:p>
        </p:txBody>
      </p:sp>
      <p:sp>
        <p:nvSpPr>
          <p:cNvPr id="10" name="Content Placeholder 9">
            <a:extLst>
              <a:ext uri="{FF2B5EF4-FFF2-40B4-BE49-F238E27FC236}">
                <a16:creationId xmlns:a16="http://schemas.microsoft.com/office/drawing/2014/main" id="{34313157-847A-4E7E-B309-35E52B35A5E4}"/>
              </a:ext>
            </a:extLst>
          </p:cNvPr>
          <p:cNvSpPr>
            <a:spLocks noGrp="1"/>
          </p:cNvSpPr>
          <p:nvPr>
            <p:ph idx="1"/>
          </p:nvPr>
        </p:nvSpPr>
        <p:spPr>
          <a:xfrm>
            <a:off x="717423" y="3355130"/>
            <a:ext cx="3342509" cy="3502869"/>
          </a:xfrm>
        </p:spPr>
        <p:txBody>
          <a:bodyPr>
            <a:normAutofit fontScale="92500" lnSpcReduction="20000"/>
          </a:bodyPr>
          <a:lstStyle/>
          <a:p>
            <a:pPr marL="0" indent="0" algn="just">
              <a:buNone/>
            </a:pPr>
            <a:r>
              <a:rPr lang="it-IT" sz="1600" dirty="0"/>
              <a:t>Selezionata</a:t>
            </a:r>
            <a:r>
              <a:rPr lang="en-US" sz="1600" dirty="0"/>
              <a:t> la </a:t>
            </a:r>
            <a:r>
              <a:rPr lang="en-US" sz="1600" b="1" dirty="0"/>
              <a:t>RICERCA AVANZATA</a:t>
            </a:r>
            <a:r>
              <a:rPr lang="en-US" sz="1600" dirty="0"/>
              <a:t>, </a:t>
            </a:r>
            <a:r>
              <a:rPr lang="it-IT" sz="1600" dirty="0"/>
              <a:t>verrà</a:t>
            </a:r>
            <a:r>
              <a:rPr lang="en-US" sz="1600" dirty="0"/>
              <a:t> </a:t>
            </a:r>
            <a:r>
              <a:rPr lang="en-US" sz="1600" dirty="0" err="1"/>
              <a:t>mostrata</a:t>
            </a:r>
            <a:r>
              <a:rPr lang="en-US" sz="1600" dirty="0"/>
              <a:t> </a:t>
            </a:r>
            <a:r>
              <a:rPr lang="en-US" sz="1600" dirty="0" err="1"/>
              <a:t>una</a:t>
            </a:r>
            <a:r>
              <a:rPr lang="en-US" sz="1600" dirty="0"/>
              <a:t> </a:t>
            </a:r>
            <a:r>
              <a:rPr lang="en-US" sz="1600" dirty="0" err="1"/>
              <a:t>nuova</a:t>
            </a:r>
            <a:r>
              <a:rPr lang="en-US" sz="1600" dirty="0"/>
              <a:t> </a:t>
            </a:r>
            <a:r>
              <a:rPr lang="en-US" sz="1600" dirty="0" err="1"/>
              <a:t>interfaccia</a:t>
            </a:r>
            <a:r>
              <a:rPr lang="en-US" sz="1600" dirty="0"/>
              <a:t> dove </a:t>
            </a:r>
            <a:r>
              <a:rPr lang="en-US" sz="1600" dirty="0" err="1"/>
              <a:t>sarà</a:t>
            </a:r>
            <a:r>
              <a:rPr lang="en-US" sz="1600" dirty="0"/>
              <a:t> </a:t>
            </a:r>
            <a:r>
              <a:rPr lang="en-US" sz="1600" dirty="0" err="1"/>
              <a:t>possibile</a:t>
            </a:r>
            <a:r>
              <a:rPr lang="en-US" sz="1600" dirty="0"/>
              <a:t> </a:t>
            </a:r>
            <a:r>
              <a:rPr lang="en-US" sz="1600" dirty="0" err="1"/>
              <a:t>effettuare</a:t>
            </a:r>
            <a:r>
              <a:rPr lang="en-US" sz="1600" dirty="0"/>
              <a:t> </a:t>
            </a:r>
            <a:r>
              <a:rPr lang="en-US" sz="1600" dirty="0" err="1"/>
              <a:t>ricerche</a:t>
            </a:r>
            <a:r>
              <a:rPr lang="en-US" sz="1600" dirty="0"/>
              <a:t> </a:t>
            </a:r>
            <a:r>
              <a:rPr lang="en-US" sz="1600" dirty="0" err="1"/>
              <a:t>nel</a:t>
            </a:r>
            <a:r>
              <a:rPr lang="en-US" sz="1600" dirty="0"/>
              <a:t> </a:t>
            </a:r>
            <a:r>
              <a:rPr lang="en-US" sz="1600" dirty="0" err="1"/>
              <a:t>dettaglio</a:t>
            </a:r>
            <a:r>
              <a:rPr lang="en-US" sz="1600" dirty="0"/>
              <a:t>.</a:t>
            </a:r>
          </a:p>
          <a:p>
            <a:pPr marL="0" indent="0" algn="just">
              <a:buNone/>
            </a:pPr>
            <a:r>
              <a:rPr lang="en-US" sz="1600" dirty="0"/>
              <a:t>Il </a:t>
            </a:r>
            <a:r>
              <a:rPr lang="en-US" sz="1600" dirty="0" err="1"/>
              <a:t>motivo</a:t>
            </a:r>
            <a:r>
              <a:rPr lang="en-US" sz="1600" dirty="0"/>
              <a:t> </a:t>
            </a:r>
            <a:r>
              <a:rPr lang="en-US" sz="1600" dirty="0" err="1"/>
              <a:t>principale</a:t>
            </a:r>
            <a:r>
              <a:rPr lang="en-US" sz="1600" dirty="0"/>
              <a:t> </a:t>
            </a:r>
            <a:r>
              <a:rPr lang="en-US" sz="1600" dirty="0" err="1"/>
              <a:t>nell’implementare</a:t>
            </a:r>
            <a:r>
              <a:rPr lang="en-US" sz="1600" dirty="0"/>
              <a:t> </a:t>
            </a:r>
            <a:r>
              <a:rPr lang="en-US" sz="1600" dirty="0" err="1"/>
              <a:t>una</a:t>
            </a:r>
            <a:r>
              <a:rPr lang="en-US" sz="1600" dirty="0"/>
              <a:t> </a:t>
            </a:r>
            <a:r>
              <a:rPr lang="en-US" sz="1600" dirty="0" err="1"/>
              <a:t>ricerca</a:t>
            </a:r>
            <a:r>
              <a:rPr lang="en-US" sz="1600" dirty="0"/>
              <a:t> </a:t>
            </a:r>
            <a:r>
              <a:rPr lang="en-US" sz="1600" dirty="0" err="1"/>
              <a:t>avanzata</a:t>
            </a:r>
            <a:r>
              <a:rPr lang="en-US" sz="1600" dirty="0"/>
              <a:t> è </a:t>
            </a:r>
            <a:r>
              <a:rPr lang="en-US" sz="1600" dirty="0" err="1"/>
              <a:t>quello</a:t>
            </a:r>
            <a:r>
              <a:rPr lang="en-US" sz="1600" dirty="0"/>
              <a:t> di dare al </a:t>
            </a:r>
            <a:r>
              <a:rPr lang="en-US" sz="1600" dirty="0" err="1"/>
              <a:t>programma</a:t>
            </a:r>
            <a:r>
              <a:rPr lang="en-US" sz="1600" dirty="0"/>
              <a:t> </a:t>
            </a:r>
            <a:r>
              <a:rPr lang="en-US" sz="1600" dirty="0" err="1"/>
              <a:t>maggiore</a:t>
            </a:r>
            <a:r>
              <a:rPr lang="en-US" sz="1600" dirty="0"/>
              <a:t> </a:t>
            </a:r>
            <a:r>
              <a:rPr lang="en-US" sz="1600" b="1" dirty="0"/>
              <a:t>FLESSIBILITA’ </a:t>
            </a:r>
            <a:r>
              <a:rPr lang="en-US" sz="1600" dirty="0"/>
              <a:t>e di </a:t>
            </a:r>
            <a:r>
              <a:rPr lang="en-US" sz="1600" dirty="0" err="1"/>
              <a:t>conseguenza</a:t>
            </a:r>
            <a:r>
              <a:rPr lang="en-US" sz="1600" dirty="0"/>
              <a:t> </a:t>
            </a:r>
            <a:r>
              <a:rPr lang="en-US" sz="1600" dirty="0" err="1"/>
              <a:t>permettere</a:t>
            </a:r>
            <a:r>
              <a:rPr lang="en-US" sz="1600" dirty="0"/>
              <a:t> al </a:t>
            </a:r>
            <a:r>
              <a:rPr lang="en-US" sz="1600" dirty="0" err="1"/>
              <a:t>cliente</a:t>
            </a:r>
            <a:r>
              <a:rPr lang="en-US" sz="1600" dirty="0"/>
              <a:t> di </a:t>
            </a:r>
            <a:r>
              <a:rPr lang="en-US" sz="1600" dirty="0" err="1"/>
              <a:t>ottenere</a:t>
            </a:r>
            <a:r>
              <a:rPr lang="en-US" sz="1600" dirty="0"/>
              <a:t> </a:t>
            </a:r>
            <a:r>
              <a:rPr lang="en-US" sz="1600" dirty="0" err="1"/>
              <a:t>risultati</a:t>
            </a:r>
            <a:r>
              <a:rPr lang="en-US" sz="1600" dirty="0"/>
              <a:t> </a:t>
            </a:r>
            <a:r>
              <a:rPr lang="en-US" sz="1600" dirty="0" err="1"/>
              <a:t>più</a:t>
            </a:r>
            <a:r>
              <a:rPr lang="en-US" sz="1600" dirty="0"/>
              <a:t> </a:t>
            </a:r>
            <a:r>
              <a:rPr lang="en-US" sz="1600" dirty="0" err="1"/>
              <a:t>soddisfacenti</a:t>
            </a:r>
            <a:r>
              <a:rPr lang="en-US" sz="1600" dirty="0"/>
              <a:t> </a:t>
            </a:r>
            <a:r>
              <a:rPr lang="en-US" sz="1600" dirty="0" err="1"/>
              <a:t>tramite</a:t>
            </a:r>
            <a:r>
              <a:rPr lang="en-US" sz="1600" dirty="0"/>
              <a:t> </a:t>
            </a:r>
            <a:r>
              <a:rPr lang="en-US" sz="1600" dirty="0" err="1"/>
              <a:t>ricerche</a:t>
            </a:r>
            <a:r>
              <a:rPr lang="en-US" sz="1600" dirty="0"/>
              <a:t> </a:t>
            </a:r>
            <a:r>
              <a:rPr lang="en-US" sz="1600" dirty="0" err="1"/>
              <a:t>mirate</a:t>
            </a:r>
            <a:r>
              <a:rPr lang="en-US" sz="1600" dirty="0"/>
              <a:t>.</a:t>
            </a:r>
          </a:p>
          <a:p>
            <a:pPr marL="0" indent="0" algn="just">
              <a:buNone/>
            </a:pPr>
            <a:r>
              <a:rPr lang="en-US" sz="1600" dirty="0" err="1"/>
              <a:t>Tramite</a:t>
            </a:r>
            <a:r>
              <a:rPr lang="en-US" sz="1600" dirty="0"/>
              <a:t> </a:t>
            </a:r>
            <a:r>
              <a:rPr lang="en-US" sz="1600" dirty="0" err="1"/>
              <a:t>il</a:t>
            </a:r>
            <a:r>
              <a:rPr lang="en-US" sz="1600" dirty="0"/>
              <a:t> </a:t>
            </a:r>
            <a:r>
              <a:rPr lang="en-US" sz="1600" dirty="0" err="1"/>
              <a:t>pulsante</a:t>
            </a:r>
            <a:r>
              <a:rPr lang="en-US" sz="1600" dirty="0"/>
              <a:t> “BACK” (</a:t>
            </a:r>
            <a:r>
              <a:rPr lang="en-US" sz="1600" dirty="0" err="1"/>
              <a:t>indicato</a:t>
            </a:r>
            <a:r>
              <a:rPr lang="en-US" sz="1600" dirty="0"/>
              <a:t> </a:t>
            </a:r>
            <a:r>
              <a:rPr lang="en-US" sz="1600" dirty="0" err="1"/>
              <a:t>dalla</a:t>
            </a:r>
            <a:r>
              <a:rPr lang="en-US" sz="1600" dirty="0"/>
              <a:t> </a:t>
            </a:r>
            <a:r>
              <a:rPr lang="en-US" sz="1600" dirty="0" err="1"/>
              <a:t>freccia</a:t>
            </a:r>
            <a:r>
              <a:rPr lang="en-US" sz="1600" dirty="0"/>
              <a:t> </a:t>
            </a:r>
            <a:r>
              <a:rPr lang="en-US" sz="1600" dirty="0" err="1"/>
              <a:t>all’indietro</a:t>
            </a:r>
            <a:r>
              <a:rPr lang="en-US" sz="1600" dirty="0"/>
              <a:t>) </a:t>
            </a:r>
            <a:r>
              <a:rPr lang="en-US" sz="1600" dirty="0" err="1"/>
              <a:t>si</a:t>
            </a:r>
            <a:r>
              <a:rPr lang="en-US" sz="1600" dirty="0"/>
              <a:t> </a:t>
            </a:r>
            <a:r>
              <a:rPr lang="en-US" sz="1600" dirty="0" err="1"/>
              <a:t>tornerà</a:t>
            </a:r>
            <a:r>
              <a:rPr lang="en-US" sz="1600" dirty="0"/>
              <a:t> </a:t>
            </a:r>
            <a:r>
              <a:rPr lang="en-US" sz="1600" dirty="0" err="1"/>
              <a:t>alla</a:t>
            </a:r>
            <a:r>
              <a:rPr lang="en-US" sz="1600" dirty="0"/>
              <a:t> </a:t>
            </a:r>
            <a:r>
              <a:rPr lang="en-US" sz="1600" dirty="0" err="1"/>
              <a:t>schermata</a:t>
            </a:r>
            <a:r>
              <a:rPr lang="en-US" sz="1600" dirty="0"/>
              <a:t> </a:t>
            </a:r>
            <a:r>
              <a:rPr lang="en-US" sz="1600" dirty="0" err="1"/>
              <a:t>principale</a:t>
            </a:r>
            <a:r>
              <a:rPr lang="en-US" sz="1600" dirty="0"/>
              <a:t> </a:t>
            </a:r>
            <a:r>
              <a:rPr lang="en-US" sz="1600" dirty="0" err="1"/>
              <a:t>degli</a:t>
            </a:r>
            <a:r>
              <a:rPr lang="en-US" sz="1600" dirty="0"/>
              <a:t> </a:t>
            </a:r>
            <a:r>
              <a:rPr lang="en-US" sz="1600" dirty="0" err="1"/>
              <a:t>eventi</a:t>
            </a:r>
            <a:r>
              <a:rPr lang="en-US" sz="1600" dirty="0"/>
              <a:t>.</a:t>
            </a:r>
          </a:p>
          <a:p>
            <a:pPr marL="0" indent="0" algn="just">
              <a:buNone/>
            </a:pPr>
            <a:endParaRPr lang="en-US" sz="1600" dirty="0"/>
          </a:p>
        </p:txBody>
      </p:sp>
      <p:pic>
        <p:nvPicPr>
          <p:cNvPr id="8" name="Segnaposto contenuto 4">
            <a:extLst>
              <a:ext uri="{FF2B5EF4-FFF2-40B4-BE49-F238E27FC236}">
                <a16:creationId xmlns:a16="http://schemas.microsoft.com/office/drawing/2014/main" id="{AC819CBC-04F7-4559-A2BA-5A0A928141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0191" y="370500"/>
            <a:ext cx="7803026" cy="5564627"/>
          </a:xfrm>
          <a:prstGeom prst="rect">
            <a:avLst/>
          </a:prstGeom>
        </p:spPr>
      </p:pic>
      <p:sp>
        <p:nvSpPr>
          <p:cNvPr id="5" name="Rettangolo 4">
            <a:extLst>
              <a:ext uri="{FF2B5EF4-FFF2-40B4-BE49-F238E27FC236}">
                <a16:creationId xmlns:a16="http://schemas.microsoft.com/office/drawing/2014/main" id="{0DEBE1E1-34DE-40F8-A59B-E15AB307C6B8}"/>
              </a:ext>
            </a:extLst>
          </p:cNvPr>
          <p:cNvSpPr/>
          <p:nvPr/>
        </p:nvSpPr>
        <p:spPr>
          <a:xfrm>
            <a:off x="6811617" y="5935127"/>
            <a:ext cx="2928730" cy="307777"/>
          </a:xfrm>
          <a:prstGeom prst="rect">
            <a:avLst/>
          </a:prstGeom>
        </p:spPr>
        <p:txBody>
          <a:bodyPr wrap="square">
            <a:spAutoFit/>
          </a:bodyPr>
          <a:lstStyle/>
          <a:p>
            <a:r>
              <a:rPr lang="en-US" sz="1400" dirty="0" err="1"/>
              <a:t>Img</a:t>
            </a:r>
            <a:r>
              <a:rPr lang="en-US" sz="1400" dirty="0"/>
              <a:t> 2.1 : </a:t>
            </a:r>
            <a:r>
              <a:rPr lang="en-US" sz="1400" dirty="0" err="1"/>
              <a:t>Ricerca</a:t>
            </a:r>
            <a:r>
              <a:rPr lang="en-US" sz="1400" dirty="0"/>
              <a:t> </a:t>
            </a:r>
            <a:r>
              <a:rPr lang="en-US" sz="1400" dirty="0" err="1"/>
              <a:t>Avanzata</a:t>
            </a:r>
            <a:r>
              <a:rPr lang="en-US" sz="1400" dirty="0"/>
              <a:t> </a:t>
            </a:r>
            <a:r>
              <a:rPr lang="en-US" sz="1400" dirty="0" err="1"/>
              <a:t>Eventi</a:t>
            </a:r>
            <a:endParaRPr lang="it-IT" sz="1400" dirty="0"/>
          </a:p>
        </p:txBody>
      </p:sp>
      <p:cxnSp>
        <p:nvCxnSpPr>
          <p:cNvPr id="26" name="Connettore curvo 25">
            <a:extLst>
              <a:ext uri="{FF2B5EF4-FFF2-40B4-BE49-F238E27FC236}">
                <a16:creationId xmlns:a16="http://schemas.microsoft.com/office/drawing/2014/main" id="{1222F661-C23E-49E7-A10F-9FF11DABA415}"/>
              </a:ext>
            </a:extLst>
          </p:cNvPr>
          <p:cNvCxnSpPr/>
          <p:nvPr/>
        </p:nvCxnSpPr>
        <p:spPr>
          <a:xfrm>
            <a:off x="7580243" y="1683026"/>
            <a:ext cx="728870" cy="715617"/>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nettore curvo 27">
            <a:extLst>
              <a:ext uri="{FF2B5EF4-FFF2-40B4-BE49-F238E27FC236}">
                <a16:creationId xmlns:a16="http://schemas.microsoft.com/office/drawing/2014/main" id="{F17274F8-DE07-49C9-BFFB-E46D2BAE87F7}"/>
              </a:ext>
            </a:extLst>
          </p:cNvPr>
          <p:cNvCxnSpPr>
            <a:cxnSpLocks/>
          </p:cNvCxnSpPr>
          <p:nvPr/>
        </p:nvCxnSpPr>
        <p:spPr>
          <a:xfrm rot="10800000" flipV="1">
            <a:off x="8759687" y="1696278"/>
            <a:ext cx="689114" cy="490333"/>
          </a:xfrm>
          <a:prstGeom prst="curvedConnector3">
            <a:avLst>
              <a:gd name="adj1" fmla="val 10192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Rettangolo 31">
            <a:extLst>
              <a:ext uri="{FF2B5EF4-FFF2-40B4-BE49-F238E27FC236}">
                <a16:creationId xmlns:a16="http://schemas.microsoft.com/office/drawing/2014/main" id="{68B27855-E40D-47E1-B3D7-B44AB5131BCF}"/>
              </a:ext>
            </a:extLst>
          </p:cNvPr>
          <p:cNvSpPr/>
          <p:nvPr/>
        </p:nvSpPr>
        <p:spPr>
          <a:xfrm>
            <a:off x="8275982" y="2186611"/>
            <a:ext cx="1095300" cy="461665"/>
          </a:xfrm>
          <a:prstGeom prst="rect">
            <a:avLst/>
          </a:prstGeom>
        </p:spPr>
        <p:txBody>
          <a:bodyPr wrap="none">
            <a:spAutoFit/>
          </a:bodyPr>
          <a:lstStyle/>
          <a:p>
            <a:r>
              <a:rPr lang="en-US" sz="1200" dirty="0" err="1"/>
              <a:t>Scegliere</a:t>
            </a:r>
            <a:r>
              <a:rPr lang="en-US" sz="1200" dirty="0"/>
              <a:t> un </a:t>
            </a:r>
          </a:p>
          <a:p>
            <a:r>
              <a:rPr lang="en-US" sz="1200" dirty="0"/>
              <a:t>RANGE di date</a:t>
            </a:r>
            <a:endParaRPr lang="it-IT" sz="1200" dirty="0"/>
          </a:p>
        </p:txBody>
      </p:sp>
    </p:spTree>
    <p:extLst>
      <p:ext uri="{BB962C8B-B14F-4D97-AF65-F5344CB8AC3E}">
        <p14:creationId xmlns:p14="http://schemas.microsoft.com/office/powerpoint/2010/main" val="31955585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C02E4DA-9D0B-4211-94EF-C7EB37659F3A}"/>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EVENTI:</a:t>
            </a:r>
            <a:br>
              <a:rPr lang="it-IT" sz="3200" dirty="0">
                <a:solidFill>
                  <a:srgbClr val="FFFFFF"/>
                </a:solidFill>
              </a:rPr>
            </a:br>
            <a:r>
              <a:rPr lang="it-IT" sz="3200" dirty="0">
                <a:solidFill>
                  <a:srgbClr val="FFFFFF"/>
                </a:solidFill>
              </a:rPr>
              <a:t>Creazione</a:t>
            </a:r>
            <a:br>
              <a:rPr lang="it-IT" sz="3200" dirty="0">
                <a:solidFill>
                  <a:srgbClr val="FFFFFF"/>
                </a:solidFill>
              </a:rPr>
            </a:br>
            <a:r>
              <a:rPr lang="it-IT" sz="3200" dirty="0">
                <a:solidFill>
                  <a:srgbClr val="FFFFFF"/>
                </a:solidFill>
              </a:rPr>
              <a:t>Evento</a:t>
            </a:r>
          </a:p>
        </p:txBody>
      </p:sp>
      <p:sp>
        <p:nvSpPr>
          <p:cNvPr id="10" name="Content Placeholder 9">
            <a:extLst>
              <a:ext uri="{FF2B5EF4-FFF2-40B4-BE49-F238E27FC236}">
                <a16:creationId xmlns:a16="http://schemas.microsoft.com/office/drawing/2014/main" id="{2158E6E1-438A-4E06-8AD9-E01976A0ECD0}"/>
              </a:ext>
            </a:extLst>
          </p:cNvPr>
          <p:cNvSpPr>
            <a:spLocks noGrp="1"/>
          </p:cNvSpPr>
          <p:nvPr>
            <p:ph idx="1"/>
          </p:nvPr>
        </p:nvSpPr>
        <p:spPr>
          <a:xfrm>
            <a:off x="717422" y="3355130"/>
            <a:ext cx="3059447" cy="2886644"/>
          </a:xfrm>
        </p:spPr>
        <p:txBody>
          <a:bodyPr>
            <a:normAutofit fontScale="85000" lnSpcReduction="10000"/>
          </a:bodyPr>
          <a:lstStyle/>
          <a:p>
            <a:pPr marL="0" indent="0" algn="just">
              <a:buNone/>
            </a:pPr>
            <a:r>
              <a:rPr lang="en-US" sz="1600" dirty="0" err="1"/>
              <a:t>Scegliendo</a:t>
            </a:r>
            <a:r>
              <a:rPr lang="en-US" sz="1600" dirty="0"/>
              <a:t> </a:t>
            </a:r>
            <a:r>
              <a:rPr lang="en-US" sz="1600" dirty="0" err="1"/>
              <a:t>invece</a:t>
            </a:r>
            <a:r>
              <a:rPr lang="en-US" sz="1600" dirty="0"/>
              <a:t> </a:t>
            </a:r>
            <a:r>
              <a:rPr lang="en-US" sz="1600" dirty="0" err="1"/>
              <a:t>l’opzione</a:t>
            </a:r>
            <a:r>
              <a:rPr lang="en-US" sz="1600" dirty="0"/>
              <a:t> </a:t>
            </a:r>
            <a:r>
              <a:rPr lang="en-US" sz="1600" b="1" dirty="0"/>
              <a:t>CREA EVENTO </a:t>
            </a:r>
            <a:r>
              <a:rPr lang="en-US" sz="1600" dirty="0" err="1"/>
              <a:t>si</a:t>
            </a:r>
            <a:r>
              <a:rPr lang="en-US" sz="1600" dirty="0"/>
              <a:t> </a:t>
            </a:r>
            <a:r>
              <a:rPr lang="en-US" sz="1600" dirty="0" err="1"/>
              <a:t>accederà</a:t>
            </a:r>
            <a:r>
              <a:rPr lang="en-US" sz="1600" dirty="0"/>
              <a:t> ad </a:t>
            </a:r>
            <a:r>
              <a:rPr lang="en-US" sz="1600" dirty="0" err="1"/>
              <a:t>una</a:t>
            </a:r>
            <a:r>
              <a:rPr lang="en-US" sz="1600" dirty="0"/>
              <a:t> </a:t>
            </a:r>
            <a:r>
              <a:rPr lang="en-US" sz="1600" dirty="0" err="1"/>
              <a:t>nuova</a:t>
            </a:r>
            <a:r>
              <a:rPr lang="en-US" sz="1600" dirty="0"/>
              <a:t> </a:t>
            </a:r>
            <a:r>
              <a:rPr lang="en-US" sz="1600" dirty="0" err="1"/>
              <a:t>schermata</a:t>
            </a:r>
            <a:r>
              <a:rPr lang="en-US" sz="1600" dirty="0"/>
              <a:t> </a:t>
            </a:r>
            <a:r>
              <a:rPr lang="en-US" sz="1600" dirty="0" err="1"/>
              <a:t>nella</a:t>
            </a:r>
            <a:r>
              <a:rPr lang="en-US" sz="1600" dirty="0"/>
              <a:t> quale </a:t>
            </a:r>
            <a:r>
              <a:rPr lang="en-US" sz="1600" dirty="0" err="1"/>
              <a:t>si</a:t>
            </a:r>
            <a:r>
              <a:rPr lang="en-US" sz="1600" dirty="0"/>
              <a:t> </a:t>
            </a:r>
            <a:r>
              <a:rPr lang="en-US" sz="1600" dirty="0" err="1"/>
              <a:t>potrà</a:t>
            </a:r>
            <a:r>
              <a:rPr lang="en-US" sz="1600" dirty="0"/>
              <a:t> </a:t>
            </a:r>
            <a:r>
              <a:rPr lang="en-US" sz="1600" dirty="0" err="1"/>
              <a:t>creare</a:t>
            </a:r>
            <a:r>
              <a:rPr lang="en-US" sz="1600" dirty="0"/>
              <a:t> un </a:t>
            </a:r>
            <a:r>
              <a:rPr lang="en-US" sz="1600" b="1" dirty="0"/>
              <a:t>EVENTO.</a:t>
            </a:r>
          </a:p>
          <a:p>
            <a:pPr marL="0" indent="0" algn="just">
              <a:buNone/>
            </a:pPr>
            <a:r>
              <a:rPr lang="en-US" sz="1600" dirty="0" err="1"/>
              <a:t>L’operazione</a:t>
            </a:r>
            <a:r>
              <a:rPr lang="en-US" sz="1600" dirty="0"/>
              <a:t> </a:t>
            </a:r>
            <a:r>
              <a:rPr lang="en-US" sz="1600" dirty="0" err="1"/>
              <a:t>sarà</a:t>
            </a:r>
            <a:r>
              <a:rPr lang="en-US" sz="1600" dirty="0"/>
              <a:t> </a:t>
            </a:r>
            <a:r>
              <a:rPr lang="en-US" sz="1600" dirty="0" err="1"/>
              <a:t>semplice</a:t>
            </a:r>
            <a:r>
              <a:rPr lang="en-US" sz="1600" dirty="0"/>
              <a:t>: </a:t>
            </a:r>
            <a:r>
              <a:rPr lang="en-US" sz="1600" dirty="0" err="1"/>
              <a:t>bisognerà</a:t>
            </a:r>
            <a:r>
              <a:rPr lang="en-US" sz="1600" dirty="0"/>
              <a:t> </a:t>
            </a:r>
            <a:r>
              <a:rPr lang="en-US" sz="1600" dirty="0" err="1"/>
              <a:t>inserire</a:t>
            </a:r>
            <a:r>
              <a:rPr lang="en-US" sz="1600" dirty="0"/>
              <a:t> </a:t>
            </a:r>
            <a:r>
              <a:rPr lang="en-US" sz="1600" dirty="0" err="1"/>
              <a:t>tutti</a:t>
            </a:r>
            <a:r>
              <a:rPr lang="en-US" sz="1600" dirty="0"/>
              <a:t> i </a:t>
            </a:r>
            <a:r>
              <a:rPr lang="en-US" sz="1600" dirty="0" err="1"/>
              <a:t>dati</a:t>
            </a:r>
            <a:r>
              <a:rPr lang="en-US" sz="1600" dirty="0"/>
              <a:t> relative </a:t>
            </a:r>
            <a:r>
              <a:rPr lang="en-US" sz="1600" dirty="0" err="1"/>
              <a:t>all’evento</a:t>
            </a:r>
            <a:r>
              <a:rPr lang="en-US" sz="1600" dirty="0"/>
              <a:t> e </a:t>
            </a:r>
            <a:r>
              <a:rPr lang="en-US" sz="1600" dirty="0" err="1"/>
              <a:t>premere</a:t>
            </a:r>
            <a:r>
              <a:rPr lang="en-US" sz="1600" dirty="0"/>
              <a:t> </a:t>
            </a:r>
            <a:r>
              <a:rPr lang="en-US" sz="1600" dirty="0" err="1"/>
              <a:t>il</a:t>
            </a:r>
            <a:r>
              <a:rPr lang="en-US" sz="1600" dirty="0"/>
              <a:t> </a:t>
            </a:r>
            <a:r>
              <a:rPr lang="en-US" sz="1600" dirty="0" err="1"/>
              <a:t>pulsante</a:t>
            </a:r>
            <a:r>
              <a:rPr lang="en-US" sz="1600" dirty="0"/>
              <a:t> “CREATE EVENT”</a:t>
            </a:r>
          </a:p>
          <a:p>
            <a:pPr marL="0" indent="0" algn="just">
              <a:buNone/>
            </a:pPr>
            <a:r>
              <a:rPr lang="en-US" sz="1600" dirty="0" err="1"/>
              <a:t>Tramite</a:t>
            </a:r>
            <a:r>
              <a:rPr lang="en-US" sz="1600" dirty="0"/>
              <a:t> </a:t>
            </a:r>
            <a:r>
              <a:rPr lang="en-US" sz="1600" dirty="0" err="1"/>
              <a:t>il</a:t>
            </a:r>
            <a:r>
              <a:rPr lang="en-US" sz="1600" dirty="0"/>
              <a:t> </a:t>
            </a:r>
            <a:r>
              <a:rPr lang="en-US" sz="1600" dirty="0" err="1"/>
              <a:t>pulsante</a:t>
            </a:r>
            <a:r>
              <a:rPr lang="en-US" sz="1600" dirty="0"/>
              <a:t> “BACK” (</a:t>
            </a:r>
            <a:r>
              <a:rPr lang="en-US" sz="1600" dirty="0" err="1"/>
              <a:t>indicato</a:t>
            </a:r>
            <a:r>
              <a:rPr lang="en-US" sz="1600" dirty="0"/>
              <a:t> </a:t>
            </a:r>
            <a:r>
              <a:rPr lang="en-US" sz="1600" dirty="0" err="1"/>
              <a:t>dalla</a:t>
            </a:r>
            <a:r>
              <a:rPr lang="en-US" sz="1600" dirty="0"/>
              <a:t> </a:t>
            </a:r>
            <a:r>
              <a:rPr lang="en-US" sz="1600" dirty="0" err="1"/>
              <a:t>freccia</a:t>
            </a:r>
            <a:r>
              <a:rPr lang="en-US" sz="1600" dirty="0"/>
              <a:t> </a:t>
            </a:r>
            <a:r>
              <a:rPr lang="en-US" sz="1600" dirty="0" err="1"/>
              <a:t>all’indietro</a:t>
            </a:r>
            <a:r>
              <a:rPr lang="en-US" sz="1600" dirty="0"/>
              <a:t>) </a:t>
            </a:r>
            <a:r>
              <a:rPr lang="en-US" sz="1600" dirty="0" err="1"/>
              <a:t>si</a:t>
            </a:r>
            <a:r>
              <a:rPr lang="en-US" sz="1600" dirty="0"/>
              <a:t> </a:t>
            </a:r>
            <a:r>
              <a:rPr lang="en-US" sz="1600" dirty="0" err="1"/>
              <a:t>tornerà</a:t>
            </a:r>
            <a:r>
              <a:rPr lang="en-US" sz="1600" dirty="0"/>
              <a:t> </a:t>
            </a:r>
            <a:r>
              <a:rPr lang="en-US" sz="1600" dirty="0" err="1"/>
              <a:t>alla</a:t>
            </a:r>
            <a:r>
              <a:rPr lang="en-US" sz="1600" dirty="0"/>
              <a:t> </a:t>
            </a:r>
            <a:r>
              <a:rPr lang="en-US" sz="1600" dirty="0" err="1"/>
              <a:t>schermata</a:t>
            </a:r>
            <a:r>
              <a:rPr lang="en-US" sz="1600" dirty="0"/>
              <a:t> </a:t>
            </a:r>
            <a:r>
              <a:rPr lang="en-US" sz="1600" dirty="0" err="1"/>
              <a:t>principale</a:t>
            </a:r>
            <a:r>
              <a:rPr lang="en-US" sz="1600" dirty="0"/>
              <a:t> </a:t>
            </a:r>
            <a:r>
              <a:rPr lang="en-US" sz="1600" dirty="0" err="1"/>
              <a:t>degli</a:t>
            </a:r>
            <a:r>
              <a:rPr lang="en-US" sz="1600" dirty="0"/>
              <a:t> </a:t>
            </a:r>
            <a:r>
              <a:rPr lang="en-US" sz="1600" dirty="0" err="1"/>
              <a:t>eventi</a:t>
            </a:r>
            <a:r>
              <a:rPr lang="en-US" sz="1600" dirty="0"/>
              <a:t>.</a:t>
            </a:r>
          </a:p>
        </p:txBody>
      </p:sp>
      <p:pic>
        <p:nvPicPr>
          <p:cNvPr id="8" name="Segnaposto contenuto 4">
            <a:extLst>
              <a:ext uri="{FF2B5EF4-FFF2-40B4-BE49-F238E27FC236}">
                <a16:creationId xmlns:a16="http://schemas.microsoft.com/office/drawing/2014/main" id="{FFB6BD6A-85A1-483C-BD86-77A0F9E411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1504" y="340338"/>
            <a:ext cx="7744461" cy="5624951"/>
          </a:xfrm>
          <a:prstGeom prst="rect">
            <a:avLst/>
          </a:prstGeom>
        </p:spPr>
      </p:pic>
    </p:spTree>
    <p:extLst>
      <p:ext uri="{BB962C8B-B14F-4D97-AF65-F5344CB8AC3E}">
        <p14:creationId xmlns:p14="http://schemas.microsoft.com/office/powerpoint/2010/main" val="28304712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60C6EA-FCC8-4BDC-B009-3393D3EE6BBD}"/>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CUSTOMER</a:t>
            </a:r>
          </a:p>
        </p:txBody>
      </p:sp>
      <p:sp>
        <p:nvSpPr>
          <p:cNvPr id="10" name="Content Placeholder 9">
            <a:extLst>
              <a:ext uri="{FF2B5EF4-FFF2-40B4-BE49-F238E27FC236}">
                <a16:creationId xmlns:a16="http://schemas.microsoft.com/office/drawing/2014/main" id="{90D3A8AF-68A8-444D-8AE0-E1F082B23AF3}"/>
              </a:ext>
            </a:extLst>
          </p:cNvPr>
          <p:cNvSpPr>
            <a:spLocks noGrp="1"/>
          </p:cNvSpPr>
          <p:nvPr>
            <p:ph idx="1"/>
          </p:nvPr>
        </p:nvSpPr>
        <p:spPr>
          <a:xfrm>
            <a:off x="717423" y="3355130"/>
            <a:ext cx="3085951" cy="2913148"/>
          </a:xfrm>
        </p:spPr>
        <p:txBody>
          <a:bodyPr>
            <a:normAutofit fontScale="92500" lnSpcReduction="10000"/>
          </a:bodyPr>
          <a:lstStyle/>
          <a:p>
            <a:pPr marL="0" indent="0" algn="just">
              <a:buNone/>
            </a:pPr>
            <a:r>
              <a:rPr lang="en-US" sz="1600" dirty="0"/>
              <a:t>La </a:t>
            </a:r>
            <a:r>
              <a:rPr lang="en-US" sz="1600" dirty="0" err="1"/>
              <a:t>schermata</a:t>
            </a:r>
            <a:r>
              <a:rPr lang="en-US" sz="1600" dirty="0"/>
              <a:t> </a:t>
            </a:r>
            <a:r>
              <a:rPr lang="en-US" sz="1600" dirty="0" err="1"/>
              <a:t>principale</a:t>
            </a:r>
            <a:r>
              <a:rPr lang="en-US" sz="1600" dirty="0"/>
              <a:t> </a:t>
            </a:r>
            <a:r>
              <a:rPr lang="en-US" sz="1600" dirty="0" err="1"/>
              <a:t>inerente</a:t>
            </a:r>
            <a:r>
              <a:rPr lang="en-US" sz="1600" dirty="0"/>
              <a:t> al CUSTOMER </a:t>
            </a:r>
            <a:r>
              <a:rPr lang="en-US" sz="1600" dirty="0" err="1"/>
              <a:t>permette</a:t>
            </a:r>
            <a:r>
              <a:rPr lang="en-US" sz="1600" dirty="0"/>
              <a:t> di </a:t>
            </a:r>
            <a:r>
              <a:rPr lang="en-US" sz="1600" dirty="0" err="1"/>
              <a:t>cercare</a:t>
            </a:r>
            <a:r>
              <a:rPr lang="en-US" sz="1600" dirty="0"/>
              <a:t> </a:t>
            </a:r>
            <a:r>
              <a:rPr lang="en-US" sz="1600" dirty="0" err="1"/>
              <a:t>generalmente</a:t>
            </a:r>
            <a:r>
              <a:rPr lang="en-US" sz="1600" dirty="0"/>
              <a:t> </a:t>
            </a:r>
            <a:r>
              <a:rPr lang="en-US" sz="1600" dirty="0" err="1"/>
              <a:t>un’informazione</a:t>
            </a:r>
            <a:r>
              <a:rPr lang="en-US" sz="1600" dirty="0"/>
              <a:t> </a:t>
            </a:r>
            <a:r>
              <a:rPr lang="en-US" sz="1600" dirty="0" err="1"/>
              <a:t>relativa</a:t>
            </a:r>
            <a:r>
              <a:rPr lang="en-US" sz="1600" dirty="0"/>
              <a:t> al </a:t>
            </a:r>
            <a:r>
              <a:rPr lang="en-US" sz="1600" dirty="0" err="1"/>
              <a:t>cliente</a:t>
            </a:r>
            <a:r>
              <a:rPr lang="en-US" sz="1600" dirty="0"/>
              <a:t>, </a:t>
            </a:r>
            <a:r>
              <a:rPr lang="en-US" sz="1600" dirty="0" err="1"/>
              <a:t>oppure</a:t>
            </a:r>
            <a:r>
              <a:rPr lang="en-US" sz="1600" dirty="0"/>
              <a:t> se </a:t>
            </a:r>
            <a:r>
              <a:rPr lang="en-US" sz="1600" dirty="0" err="1"/>
              <a:t>si</a:t>
            </a:r>
            <a:r>
              <a:rPr lang="en-US" sz="1600" dirty="0"/>
              <a:t> </a:t>
            </a:r>
            <a:r>
              <a:rPr lang="en-US" sz="1600" dirty="0" err="1"/>
              <a:t>vuole</a:t>
            </a:r>
            <a:r>
              <a:rPr lang="en-US" sz="1600" dirty="0"/>
              <a:t> </a:t>
            </a:r>
            <a:r>
              <a:rPr lang="en-US" sz="1600" dirty="0" err="1"/>
              <a:t>accedere</a:t>
            </a:r>
            <a:r>
              <a:rPr lang="en-US" sz="1600" dirty="0"/>
              <a:t> a ad </a:t>
            </a:r>
            <a:r>
              <a:rPr lang="en-US" sz="1600" dirty="0" err="1"/>
              <a:t>una</a:t>
            </a:r>
            <a:r>
              <a:rPr lang="en-US" sz="1600" dirty="0"/>
              <a:t> </a:t>
            </a:r>
            <a:r>
              <a:rPr lang="en-US" sz="1600" dirty="0" err="1"/>
              <a:t>ricerca</a:t>
            </a:r>
            <a:r>
              <a:rPr lang="en-US" sz="1600" dirty="0"/>
              <a:t> </a:t>
            </a:r>
            <a:r>
              <a:rPr lang="en-US" sz="1600" dirty="0" err="1"/>
              <a:t>avanzata</a:t>
            </a:r>
            <a:r>
              <a:rPr lang="en-US" sz="1600" dirty="0"/>
              <a:t> lo </a:t>
            </a:r>
            <a:r>
              <a:rPr lang="en-US" sz="1600" dirty="0" err="1"/>
              <a:t>si</a:t>
            </a:r>
            <a:r>
              <a:rPr lang="en-US" sz="1600" dirty="0"/>
              <a:t> </a:t>
            </a:r>
            <a:r>
              <a:rPr lang="en-US" sz="1600" dirty="0" err="1"/>
              <a:t>può</a:t>
            </a:r>
            <a:r>
              <a:rPr lang="en-US" sz="1600" dirty="0"/>
              <a:t> fare </a:t>
            </a:r>
            <a:r>
              <a:rPr lang="en-US" sz="1600" dirty="0" err="1"/>
              <a:t>tramite</a:t>
            </a:r>
            <a:r>
              <a:rPr lang="en-US" sz="1600" dirty="0"/>
              <a:t> </a:t>
            </a:r>
            <a:r>
              <a:rPr lang="en-US" sz="1600" dirty="0" err="1"/>
              <a:t>l’apposite</a:t>
            </a:r>
            <a:r>
              <a:rPr lang="en-US" sz="1600" dirty="0"/>
              <a:t> </a:t>
            </a:r>
            <a:r>
              <a:rPr lang="en-US" sz="1600" dirty="0" err="1"/>
              <a:t>pulsante</a:t>
            </a:r>
            <a:r>
              <a:rPr lang="en-US" sz="1600" dirty="0"/>
              <a:t>.</a:t>
            </a:r>
          </a:p>
          <a:p>
            <a:pPr marL="0" indent="0" algn="just">
              <a:buNone/>
            </a:pPr>
            <a:r>
              <a:rPr lang="en-US" sz="1600" dirty="0" err="1"/>
              <a:t>Inoltre</a:t>
            </a:r>
            <a:r>
              <a:rPr lang="en-US" sz="1600" dirty="0"/>
              <a:t> </a:t>
            </a:r>
            <a:r>
              <a:rPr lang="en-US" sz="1600" dirty="0" err="1"/>
              <a:t>una</a:t>
            </a:r>
            <a:r>
              <a:rPr lang="en-US" sz="1600" dirty="0"/>
              <a:t> </a:t>
            </a:r>
            <a:r>
              <a:rPr lang="en-US" sz="1600" dirty="0" err="1"/>
              <a:t>volta</a:t>
            </a:r>
            <a:r>
              <a:rPr lang="en-US" sz="1600" dirty="0"/>
              <a:t> </a:t>
            </a:r>
            <a:r>
              <a:rPr lang="en-US" sz="1600" dirty="0" err="1"/>
              <a:t>ottenuti</a:t>
            </a:r>
            <a:r>
              <a:rPr lang="en-US" sz="1600" dirty="0"/>
              <a:t> I </a:t>
            </a:r>
            <a:r>
              <a:rPr lang="en-US" sz="1600" dirty="0" err="1"/>
              <a:t>risultati</a:t>
            </a:r>
            <a:r>
              <a:rPr lang="en-US" sz="1600" dirty="0"/>
              <a:t> </a:t>
            </a:r>
            <a:r>
              <a:rPr lang="en-US" sz="1600" dirty="0" err="1"/>
              <a:t>dalla</a:t>
            </a:r>
            <a:r>
              <a:rPr lang="en-US" sz="1600" dirty="0"/>
              <a:t> </a:t>
            </a:r>
            <a:r>
              <a:rPr lang="en-US" sz="1600" dirty="0" err="1"/>
              <a:t>ricerca</a:t>
            </a:r>
            <a:r>
              <a:rPr lang="en-US" sz="1600" dirty="0"/>
              <a:t>, </a:t>
            </a:r>
            <a:r>
              <a:rPr lang="en-US" sz="1600" dirty="0" err="1"/>
              <a:t>sarà</a:t>
            </a:r>
            <a:r>
              <a:rPr lang="en-US" sz="1600" dirty="0"/>
              <a:t> </a:t>
            </a:r>
            <a:r>
              <a:rPr lang="en-US" sz="1600" dirty="0" err="1"/>
              <a:t>possibile</a:t>
            </a:r>
            <a:r>
              <a:rPr lang="en-US" sz="1600" dirty="0"/>
              <a:t> </a:t>
            </a:r>
            <a:r>
              <a:rPr lang="en-US" sz="1600" dirty="0" err="1"/>
              <a:t>eliminarli</a:t>
            </a:r>
            <a:r>
              <a:rPr lang="en-US" sz="1600" dirty="0"/>
              <a:t> </a:t>
            </a:r>
            <a:r>
              <a:rPr lang="en-US" sz="1600" dirty="0" err="1"/>
              <a:t>oppure</a:t>
            </a:r>
            <a:r>
              <a:rPr lang="en-US" sz="1600" dirty="0"/>
              <a:t> </a:t>
            </a:r>
            <a:r>
              <a:rPr lang="en-US" sz="1600" dirty="0" err="1"/>
              <a:t>modificarli</a:t>
            </a:r>
            <a:r>
              <a:rPr lang="en-US" sz="1600" dirty="0"/>
              <a:t>.</a:t>
            </a:r>
          </a:p>
        </p:txBody>
      </p:sp>
      <p:pic>
        <p:nvPicPr>
          <p:cNvPr id="8" name="Segnaposto contenuto 4">
            <a:extLst>
              <a:ext uri="{FF2B5EF4-FFF2-40B4-BE49-F238E27FC236}">
                <a16:creationId xmlns:a16="http://schemas.microsoft.com/office/drawing/2014/main" id="{CF1691A1-D864-478D-98B6-ABF2E64566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9461" y="450575"/>
            <a:ext cx="5947722" cy="4409902"/>
          </a:xfrm>
          <a:prstGeom prst="rect">
            <a:avLst/>
          </a:prstGeom>
        </p:spPr>
      </p:pic>
      <p:pic>
        <p:nvPicPr>
          <p:cNvPr id="4" name="Immagine 3">
            <a:extLst>
              <a:ext uri="{FF2B5EF4-FFF2-40B4-BE49-F238E27FC236}">
                <a16:creationId xmlns:a16="http://schemas.microsoft.com/office/drawing/2014/main" id="{2E53FB79-AABC-45F5-B67F-F43867103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4053" y="2720471"/>
            <a:ext cx="5652912" cy="4035854"/>
          </a:xfrm>
          <a:prstGeom prst="rect">
            <a:avLst/>
          </a:prstGeom>
        </p:spPr>
      </p:pic>
    </p:spTree>
    <p:extLst>
      <p:ext uri="{BB962C8B-B14F-4D97-AF65-F5344CB8AC3E}">
        <p14:creationId xmlns:p14="http://schemas.microsoft.com/office/powerpoint/2010/main" val="41279749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78CB537-F030-4266-843F-59907C541890}"/>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MENAGEMENTWORK</a:t>
            </a:r>
          </a:p>
        </p:txBody>
      </p:sp>
      <p:sp>
        <p:nvSpPr>
          <p:cNvPr id="10" name="Content Placeholder 9">
            <a:extLst>
              <a:ext uri="{FF2B5EF4-FFF2-40B4-BE49-F238E27FC236}">
                <a16:creationId xmlns:a16="http://schemas.microsoft.com/office/drawing/2014/main" id="{39AA3C37-D77C-4933-A4A3-983550F51ECF}"/>
              </a:ext>
            </a:extLst>
          </p:cNvPr>
          <p:cNvSpPr>
            <a:spLocks noGrp="1"/>
          </p:cNvSpPr>
          <p:nvPr>
            <p:ph idx="1"/>
          </p:nvPr>
        </p:nvSpPr>
        <p:spPr>
          <a:xfrm>
            <a:off x="318052" y="3462469"/>
            <a:ext cx="11359434" cy="3261238"/>
          </a:xfrm>
        </p:spPr>
        <p:txBody>
          <a:bodyPr anchor="ctr">
            <a:noAutofit/>
          </a:bodyPr>
          <a:lstStyle/>
          <a:p>
            <a:pPr marL="0" indent="0" algn="just">
              <a:lnSpc>
                <a:spcPct val="50000"/>
              </a:lnSpc>
              <a:buNone/>
            </a:pPr>
            <a:r>
              <a:rPr lang="en-US" sz="1600" dirty="0"/>
              <a:t>La </a:t>
            </a:r>
            <a:r>
              <a:rPr lang="en-US" sz="1600" dirty="0" err="1"/>
              <a:t>gestione</a:t>
            </a:r>
            <a:r>
              <a:rPr lang="en-US" sz="1600" dirty="0"/>
              <a:t> </a:t>
            </a:r>
            <a:r>
              <a:rPr lang="en-US" sz="1600" dirty="0" err="1"/>
              <a:t>dei</a:t>
            </a:r>
            <a:r>
              <a:rPr lang="en-US" sz="1600" dirty="0"/>
              <a:t> </a:t>
            </a:r>
            <a:r>
              <a:rPr lang="en-US" sz="1600" dirty="0" err="1"/>
              <a:t>turni</a:t>
            </a:r>
            <a:r>
              <a:rPr lang="en-US" sz="1600" dirty="0"/>
              <a:t> di </a:t>
            </a:r>
            <a:r>
              <a:rPr lang="en-US" sz="1600" dirty="0" err="1"/>
              <a:t>lavoro</a:t>
            </a:r>
            <a:r>
              <a:rPr lang="en-US" sz="1600" dirty="0"/>
              <a:t> </a:t>
            </a:r>
            <a:r>
              <a:rPr lang="en-US" sz="1600" dirty="0" err="1"/>
              <a:t>sarà</a:t>
            </a:r>
            <a:r>
              <a:rPr lang="en-US" sz="1600" dirty="0"/>
              <a:t> </a:t>
            </a:r>
            <a:r>
              <a:rPr lang="en-US" sz="1600" dirty="0" err="1"/>
              <a:t>possibile</a:t>
            </a:r>
            <a:r>
              <a:rPr lang="en-US" sz="1600" dirty="0"/>
              <a:t> </a:t>
            </a:r>
          </a:p>
          <a:p>
            <a:pPr marL="0" indent="0" algn="just">
              <a:lnSpc>
                <a:spcPct val="50000"/>
              </a:lnSpc>
              <a:buNone/>
            </a:pPr>
            <a:r>
              <a:rPr lang="en-US" sz="1600" dirty="0" err="1"/>
              <a:t>tramite</a:t>
            </a:r>
            <a:r>
              <a:rPr lang="en-US" sz="1600" dirty="0"/>
              <a:t> </a:t>
            </a:r>
            <a:r>
              <a:rPr lang="en-US" sz="1600" dirty="0" err="1"/>
              <a:t>l’utilizzo</a:t>
            </a:r>
            <a:r>
              <a:rPr lang="en-US" sz="1600" dirty="0"/>
              <a:t> di </a:t>
            </a:r>
            <a:r>
              <a:rPr lang="en-US" sz="1600" dirty="0" err="1"/>
              <a:t>questa</a:t>
            </a:r>
            <a:r>
              <a:rPr lang="en-US" sz="1600" dirty="0"/>
              <a:t> </a:t>
            </a:r>
            <a:r>
              <a:rPr lang="en-US" sz="1600" dirty="0" err="1"/>
              <a:t>interfaccia</a:t>
            </a:r>
            <a:r>
              <a:rPr lang="en-US" sz="1600" dirty="0"/>
              <a:t>, </a:t>
            </a:r>
            <a:r>
              <a:rPr lang="en-US" sz="1600" dirty="0" err="1"/>
              <a:t>il</a:t>
            </a:r>
            <a:r>
              <a:rPr lang="en-US" sz="1600" dirty="0"/>
              <a:t> quale </a:t>
            </a:r>
          </a:p>
          <a:p>
            <a:pPr marL="0" indent="0" algn="just">
              <a:lnSpc>
                <a:spcPct val="50000"/>
              </a:lnSpc>
              <a:buNone/>
            </a:pPr>
            <a:r>
              <a:rPr lang="en-US" sz="1600" dirty="0" err="1"/>
              <a:t>permetterà</a:t>
            </a:r>
            <a:r>
              <a:rPr lang="en-US" sz="1600" dirty="0"/>
              <a:t> </a:t>
            </a:r>
            <a:r>
              <a:rPr lang="en-US" sz="1600" dirty="0" err="1"/>
              <a:t>all’utente</a:t>
            </a:r>
            <a:r>
              <a:rPr lang="en-US" sz="1600" dirty="0"/>
              <a:t> di </a:t>
            </a:r>
            <a:r>
              <a:rPr lang="en-US" sz="1600" dirty="0" err="1"/>
              <a:t>settare</a:t>
            </a:r>
            <a:r>
              <a:rPr lang="en-US" sz="1600" dirty="0"/>
              <a:t> </a:t>
            </a:r>
            <a:r>
              <a:rPr lang="en-US" sz="1600" dirty="0" err="1"/>
              <a:t>i</a:t>
            </a:r>
            <a:r>
              <a:rPr lang="en-US" sz="1600" dirty="0"/>
              <a:t> </a:t>
            </a:r>
            <a:r>
              <a:rPr lang="en-US" sz="1600" dirty="0" err="1"/>
              <a:t>turni</a:t>
            </a:r>
            <a:r>
              <a:rPr lang="en-US" sz="1600" dirty="0"/>
              <a:t> di </a:t>
            </a:r>
            <a:r>
              <a:rPr lang="en-US" sz="1600" dirty="0" err="1"/>
              <a:t>lavoro</a:t>
            </a:r>
            <a:r>
              <a:rPr lang="en-US" sz="1600" dirty="0"/>
              <a:t> di </a:t>
            </a:r>
          </a:p>
          <a:p>
            <a:pPr marL="0" indent="0" algn="just">
              <a:lnSpc>
                <a:spcPct val="50000"/>
              </a:lnSpc>
              <a:buNone/>
            </a:pPr>
            <a:r>
              <a:rPr lang="en-US" sz="1600" dirty="0"/>
              <a:t>un </a:t>
            </a:r>
            <a:r>
              <a:rPr lang="en-US" sz="1600" dirty="0" err="1"/>
              <a:t>addetto</a:t>
            </a:r>
            <a:r>
              <a:rPr lang="en-US" sz="1600" dirty="0"/>
              <a:t> </a:t>
            </a:r>
            <a:r>
              <a:rPr lang="en-US" sz="1600" dirty="0" err="1"/>
              <a:t>alla</a:t>
            </a:r>
            <a:r>
              <a:rPr lang="en-US" sz="1600" dirty="0"/>
              <a:t> </a:t>
            </a:r>
            <a:r>
              <a:rPr lang="en-US" sz="1600" dirty="0" err="1"/>
              <a:t>sicurezza</a:t>
            </a:r>
            <a:r>
              <a:rPr lang="en-US" sz="1600" dirty="0"/>
              <a:t>. </a:t>
            </a:r>
          </a:p>
          <a:p>
            <a:pPr marL="0" indent="0" algn="just">
              <a:lnSpc>
                <a:spcPct val="50000"/>
              </a:lnSpc>
              <a:buNone/>
            </a:pPr>
            <a:r>
              <a:rPr lang="en-US" sz="1600" dirty="0"/>
              <a:t>Il </a:t>
            </a:r>
            <a:r>
              <a:rPr lang="en-US" sz="1600" dirty="0" err="1"/>
              <a:t>procedimento</a:t>
            </a:r>
            <a:r>
              <a:rPr lang="en-US" sz="1600" dirty="0"/>
              <a:t> </a:t>
            </a:r>
            <a:r>
              <a:rPr lang="en-US" sz="1600" dirty="0" err="1"/>
              <a:t>sarà</a:t>
            </a:r>
            <a:r>
              <a:rPr lang="en-US" sz="1600" dirty="0"/>
              <a:t> </a:t>
            </a:r>
            <a:r>
              <a:rPr lang="en-US" sz="1600" dirty="0" err="1"/>
              <a:t>semplice</a:t>
            </a:r>
            <a:r>
              <a:rPr lang="en-US" sz="1600" dirty="0"/>
              <a:t>:</a:t>
            </a:r>
          </a:p>
          <a:p>
            <a:pPr marL="0" indent="0" algn="just">
              <a:lnSpc>
                <a:spcPct val="50000"/>
              </a:lnSpc>
              <a:buNone/>
            </a:pPr>
            <a:r>
              <a:rPr lang="en-US" sz="1600" dirty="0" err="1"/>
              <a:t>si</a:t>
            </a:r>
            <a:r>
              <a:rPr lang="en-US" sz="1600" dirty="0"/>
              <a:t> </a:t>
            </a:r>
            <a:r>
              <a:rPr lang="en-US" sz="1600" dirty="0" err="1"/>
              <a:t>cercherà</a:t>
            </a:r>
            <a:r>
              <a:rPr lang="en-US" sz="1600" dirty="0"/>
              <a:t> </a:t>
            </a:r>
            <a:r>
              <a:rPr lang="en-US" sz="1600" dirty="0" err="1"/>
              <a:t>l’addetto</a:t>
            </a:r>
            <a:r>
              <a:rPr lang="en-US" sz="1600" dirty="0"/>
              <a:t> </a:t>
            </a:r>
            <a:r>
              <a:rPr lang="en-US" sz="1600" dirty="0" err="1"/>
              <a:t>tramite</a:t>
            </a:r>
            <a:r>
              <a:rPr lang="en-US" sz="1600" dirty="0"/>
              <a:t> </a:t>
            </a:r>
            <a:r>
              <a:rPr lang="en-US" sz="1600" dirty="0" err="1"/>
              <a:t>cognome</a:t>
            </a:r>
            <a:r>
              <a:rPr lang="en-US" sz="1600" dirty="0"/>
              <a:t> </a:t>
            </a:r>
            <a:r>
              <a:rPr lang="en-US" sz="1600" dirty="0" err="1"/>
              <a:t>ed</a:t>
            </a:r>
            <a:r>
              <a:rPr lang="en-US" sz="1600" dirty="0"/>
              <a:t> </a:t>
            </a:r>
            <a:r>
              <a:rPr lang="en-US" sz="1600" dirty="0" err="1"/>
              <a:t>il</a:t>
            </a:r>
            <a:r>
              <a:rPr lang="en-US" sz="1600" dirty="0"/>
              <a:t> </a:t>
            </a:r>
            <a:r>
              <a:rPr lang="en-US" sz="1600" dirty="0" err="1"/>
              <a:t>suo</a:t>
            </a:r>
            <a:r>
              <a:rPr lang="en-US" sz="1600" dirty="0"/>
              <a:t> </a:t>
            </a:r>
            <a:r>
              <a:rPr lang="en-US" sz="1600" dirty="0" err="1"/>
              <a:t>codifce</a:t>
            </a:r>
            <a:r>
              <a:rPr lang="en-US" sz="1600" dirty="0"/>
              <a:t> </a:t>
            </a:r>
          </a:p>
          <a:p>
            <a:pPr marL="0" indent="0" algn="just">
              <a:lnSpc>
                <a:spcPct val="50000"/>
              </a:lnSpc>
              <a:buNone/>
            </a:pPr>
            <a:r>
              <a:rPr lang="en-US" sz="1600" dirty="0" err="1"/>
              <a:t>fiscale</a:t>
            </a:r>
            <a:r>
              <a:rPr lang="en-US" sz="1600" dirty="0"/>
              <a:t> </a:t>
            </a:r>
            <a:r>
              <a:rPr lang="en-US" sz="1600" dirty="0" err="1"/>
              <a:t>varrà</a:t>
            </a:r>
            <a:r>
              <a:rPr lang="en-US" sz="1600" dirty="0"/>
              <a:t> </a:t>
            </a:r>
            <a:r>
              <a:rPr lang="en-US" sz="1600" dirty="0" err="1"/>
              <a:t>inserito</a:t>
            </a:r>
            <a:r>
              <a:rPr lang="en-US" sz="1600" dirty="0"/>
              <a:t> </a:t>
            </a:r>
            <a:r>
              <a:rPr lang="en-US" sz="1600" dirty="0" err="1"/>
              <a:t>automaticamente</a:t>
            </a:r>
            <a:r>
              <a:rPr lang="en-US" sz="1600" dirty="0"/>
              <a:t> </a:t>
            </a:r>
            <a:r>
              <a:rPr lang="en-US" sz="1600" dirty="0" err="1"/>
              <a:t>nella</a:t>
            </a:r>
            <a:r>
              <a:rPr lang="en-US" sz="1600" dirty="0"/>
              <a:t> </a:t>
            </a:r>
            <a:r>
              <a:rPr lang="en-US" sz="1600" dirty="0" err="1"/>
              <a:t>combobox</a:t>
            </a:r>
            <a:r>
              <a:rPr lang="en-US" sz="1600" dirty="0"/>
              <a:t> </a:t>
            </a:r>
          </a:p>
          <a:p>
            <a:pPr marL="0" indent="0" algn="just">
              <a:lnSpc>
                <a:spcPct val="50000"/>
              </a:lnSpc>
              <a:buNone/>
            </a:pPr>
            <a:r>
              <a:rPr lang="en-US" sz="1600" dirty="0"/>
              <a:t>opportune </a:t>
            </a:r>
            <a:r>
              <a:rPr lang="en-US" sz="1600" dirty="0" err="1"/>
              <a:t>cliccando</a:t>
            </a:r>
            <a:r>
              <a:rPr lang="en-US" sz="1600" dirty="0"/>
              <a:t> </a:t>
            </a:r>
            <a:r>
              <a:rPr lang="en-US" sz="1600" dirty="0" err="1"/>
              <a:t>sul</a:t>
            </a:r>
            <a:r>
              <a:rPr lang="en-US" sz="1600" dirty="0"/>
              <a:t> </a:t>
            </a:r>
            <a:r>
              <a:rPr lang="en-US" sz="1600" dirty="0" err="1"/>
              <a:t>pulsante</a:t>
            </a:r>
            <a:r>
              <a:rPr lang="en-US" sz="1600" dirty="0"/>
              <a:t> di </a:t>
            </a:r>
            <a:r>
              <a:rPr lang="en-US" sz="1600" dirty="0" err="1"/>
              <a:t>caricamento</a:t>
            </a:r>
            <a:r>
              <a:rPr lang="en-US" sz="1600" dirty="0"/>
              <a:t>; </a:t>
            </a:r>
          </a:p>
          <a:p>
            <a:pPr marL="0" indent="0" algn="just">
              <a:lnSpc>
                <a:spcPct val="50000"/>
              </a:lnSpc>
              <a:buNone/>
            </a:pPr>
            <a:r>
              <a:rPr lang="en-US" sz="1600" dirty="0" err="1"/>
              <a:t>stessa</a:t>
            </a:r>
            <a:r>
              <a:rPr lang="en-US" sz="1600" dirty="0"/>
              <a:t> </a:t>
            </a:r>
            <a:r>
              <a:rPr lang="en-US" sz="1600" dirty="0" err="1"/>
              <a:t>procedura</a:t>
            </a:r>
            <a:r>
              <a:rPr lang="en-US" sz="1600" dirty="0"/>
              <a:t> </a:t>
            </a:r>
            <a:r>
              <a:rPr lang="en-US" sz="1600" dirty="0" err="1"/>
              <a:t>sarà</a:t>
            </a:r>
            <a:r>
              <a:rPr lang="en-US" sz="1600" dirty="0"/>
              <a:t> </a:t>
            </a:r>
            <a:r>
              <a:rPr lang="en-US" sz="1600" dirty="0" err="1"/>
              <a:t>effettuata</a:t>
            </a:r>
            <a:r>
              <a:rPr lang="en-US" sz="1600" dirty="0"/>
              <a:t> per </a:t>
            </a:r>
            <a:r>
              <a:rPr lang="en-US" sz="1600" dirty="0" err="1"/>
              <a:t>l’evento</a:t>
            </a:r>
            <a:r>
              <a:rPr lang="en-US" sz="1600" dirty="0"/>
              <a:t> </a:t>
            </a:r>
            <a:r>
              <a:rPr lang="en-US" sz="1600" dirty="0" err="1"/>
              <a:t>tramite</a:t>
            </a:r>
            <a:r>
              <a:rPr lang="en-US" sz="1600" dirty="0"/>
              <a:t> </a:t>
            </a:r>
            <a:r>
              <a:rPr lang="en-US" sz="1600" dirty="0" err="1"/>
              <a:t>il</a:t>
            </a:r>
            <a:r>
              <a:rPr lang="en-US" sz="1600" dirty="0"/>
              <a:t> </a:t>
            </a:r>
            <a:r>
              <a:rPr lang="en-US" sz="1600" dirty="0" err="1"/>
              <a:t>suo</a:t>
            </a:r>
            <a:r>
              <a:rPr lang="en-US" sz="1600" dirty="0"/>
              <a:t> </a:t>
            </a:r>
            <a:r>
              <a:rPr lang="en-US" sz="1600" dirty="0" err="1"/>
              <a:t>titolo</a:t>
            </a:r>
            <a:r>
              <a:rPr lang="en-US" sz="1600" dirty="0"/>
              <a:t>.</a:t>
            </a:r>
          </a:p>
          <a:p>
            <a:pPr marL="0" indent="0" algn="just">
              <a:lnSpc>
                <a:spcPct val="50000"/>
              </a:lnSpc>
              <a:buNone/>
            </a:pPr>
            <a:r>
              <a:rPr lang="en-US" sz="1600" dirty="0"/>
              <a:t>Una </a:t>
            </a:r>
            <a:r>
              <a:rPr lang="en-US" sz="1600" dirty="0" err="1"/>
              <a:t>vola</a:t>
            </a:r>
            <a:r>
              <a:rPr lang="en-US" sz="1600" dirty="0"/>
              <a:t> </a:t>
            </a:r>
            <a:r>
              <a:rPr lang="en-US" sz="1600" dirty="0" err="1"/>
              <a:t>ottenute</a:t>
            </a:r>
            <a:r>
              <a:rPr lang="en-US" sz="1600" dirty="0"/>
              <a:t> </a:t>
            </a:r>
            <a:r>
              <a:rPr lang="en-US" sz="1600" dirty="0" err="1"/>
              <a:t>queste</a:t>
            </a:r>
            <a:r>
              <a:rPr lang="en-US" sz="1600" dirty="0"/>
              <a:t> due </a:t>
            </a:r>
            <a:r>
              <a:rPr lang="en-US" sz="1600" dirty="0" err="1"/>
              <a:t>informazioni</a:t>
            </a:r>
            <a:r>
              <a:rPr lang="en-US" sz="1600" dirty="0"/>
              <a:t> </a:t>
            </a:r>
            <a:r>
              <a:rPr lang="en-US" sz="1600" dirty="0" err="1"/>
              <a:t>si</a:t>
            </a:r>
            <a:r>
              <a:rPr lang="en-US" sz="1600" dirty="0"/>
              <a:t> </a:t>
            </a:r>
            <a:r>
              <a:rPr lang="en-US" sz="1600" dirty="0" err="1"/>
              <a:t>può</a:t>
            </a:r>
            <a:r>
              <a:rPr lang="en-US" sz="1600" dirty="0"/>
              <a:t> </a:t>
            </a:r>
            <a:r>
              <a:rPr lang="en-US" sz="1600" dirty="0" err="1"/>
              <a:t>scegliere</a:t>
            </a:r>
            <a:r>
              <a:rPr lang="en-US" sz="1600" dirty="0"/>
              <a:t> </a:t>
            </a:r>
            <a:r>
              <a:rPr lang="en-US" sz="1600" dirty="0" err="1"/>
              <a:t>l’orario</a:t>
            </a:r>
            <a:r>
              <a:rPr lang="en-US" sz="1600" dirty="0"/>
              <a:t> di </a:t>
            </a:r>
            <a:r>
              <a:rPr lang="en-US" sz="1600" dirty="0" err="1"/>
              <a:t>inizio</a:t>
            </a:r>
            <a:r>
              <a:rPr lang="en-US" sz="1600" dirty="0"/>
              <a:t> e fine </a:t>
            </a:r>
            <a:r>
              <a:rPr lang="en-US" sz="1600" dirty="0" err="1"/>
              <a:t>turno</a:t>
            </a:r>
            <a:r>
              <a:rPr lang="en-US" sz="1600" dirty="0"/>
              <a:t> del </a:t>
            </a:r>
            <a:r>
              <a:rPr lang="en-US" sz="1600" dirty="0" err="1"/>
              <a:t>lavoratore</a:t>
            </a:r>
            <a:r>
              <a:rPr lang="en-US" sz="1600" dirty="0"/>
              <a:t>, </a:t>
            </a:r>
            <a:r>
              <a:rPr lang="en-US" sz="1600" dirty="0" err="1"/>
              <a:t>facendo</a:t>
            </a:r>
            <a:r>
              <a:rPr lang="en-US" sz="1600" dirty="0"/>
              <a:t> </a:t>
            </a:r>
            <a:r>
              <a:rPr lang="en-US" sz="1600" dirty="0" err="1"/>
              <a:t>attenzione</a:t>
            </a:r>
            <a:r>
              <a:rPr lang="en-US" sz="1600" dirty="0"/>
              <a:t> a non</a:t>
            </a:r>
          </a:p>
          <a:p>
            <a:pPr marL="0" indent="0" algn="just">
              <a:lnSpc>
                <a:spcPct val="50000"/>
              </a:lnSpc>
              <a:buNone/>
            </a:pPr>
            <a:r>
              <a:rPr lang="en-US" sz="1600" dirty="0" err="1"/>
              <a:t>superare</a:t>
            </a:r>
            <a:r>
              <a:rPr lang="en-US" sz="1600" dirty="0"/>
              <a:t> </a:t>
            </a:r>
            <a:r>
              <a:rPr lang="en-US" sz="1600" dirty="0" err="1"/>
              <a:t>il</a:t>
            </a:r>
            <a:r>
              <a:rPr lang="en-US" sz="1600" dirty="0"/>
              <a:t> </a:t>
            </a:r>
            <a:r>
              <a:rPr lang="en-US" sz="1600" dirty="0" err="1"/>
              <a:t>limite</a:t>
            </a:r>
            <a:r>
              <a:rPr lang="en-US" sz="1600" dirty="0"/>
              <a:t> di ore </a:t>
            </a:r>
            <a:r>
              <a:rPr lang="en-US" sz="1600" dirty="0" err="1"/>
              <a:t>lavorative</a:t>
            </a:r>
            <a:r>
              <a:rPr lang="en-US" sz="1600" dirty="0"/>
              <a:t>  (10).</a:t>
            </a:r>
          </a:p>
          <a:p>
            <a:pPr marL="0" indent="0" algn="just">
              <a:lnSpc>
                <a:spcPct val="50000"/>
              </a:lnSpc>
              <a:buNone/>
            </a:pPr>
            <a:r>
              <a:rPr lang="en-US" sz="1600" dirty="0" err="1"/>
              <a:t>Scelte</a:t>
            </a:r>
            <a:r>
              <a:rPr lang="en-US" sz="1600" dirty="0"/>
              <a:t> le ore per </a:t>
            </a:r>
            <a:r>
              <a:rPr lang="en-US" sz="1600" dirty="0" err="1"/>
              <a:t>il</a:t>
            </a:r>
            <a:r>
              <a:rPr lang="en-US" sz="1600" dirty="0"/>
              <a:t> </a:t>
            </a:r>
            <a:r>
              <a:rPr lang="en-US" sz="1600" dirty="0" err="1"/>
              <a:t>turno</a:t>
            </a:r>
            <a:r>
              <a:rPr lang="en-US" sz="1600" dirty="0"/>
              <a:t> </a:t>
            </a:r>
            <a:r>
              <a:rPr lang="en-US" sz="1600" dirty="0" err="1"/>
              <a:t>sarà</a:t>
            </a:r>
            <a:r>
              <a:rPr lang="en-US" sz="1600" dirty="0"/>
              <a:t> poi </a:t>
            </a:r>
            <a:r>
              <a:rPr lang="en-US" sz="1600" dirty="0" err="1"/>
              <a:t>possibile</a:t>
            </a:r>
            <a:r>
              <a:rPr lang="en-US" sz="1600" dirty="0"/>
              <a:t> </a:t>
            </a:r>
            <a:r>
              <a:rPr lang="en-US" sz="1600" dirty="0" err="1"/>
              <a:t>settarlo</a:t>
            </a:r>
            <a:r>
              <a:rPr lang="en-US" sz="1600" dirty="0"/>
              <a:t> </a:t>
            </a:r>
            <a:r>
              <a:rPr lang="en-US" sz="1600" dirty="0" err="1"/>
              <a:t>tramite</a:t>
            </a:r>
            <a:r>
              <a:rPr lang="en-US" sz="1600" dirty="0"/>
              <a:t> </a:t>
            </a:r>
            <a:r>
              <a:rPr lang="en-US" sz="1600" dirty="0" err="1"/>
              <a:t>il</a:t>
            </a:r>
            <a:r>
              <a:rPr lang="en-US" sz="1600" dirty="0"/>
              <a:t> </a:t>
            </a:r>
            <a:r>
              <a:rPr lang="en-US" sz="1600" dirty="0" err="1"/>
              <a:t>pulsante</a:t>
            </a:r>
            <a:r>
              <a:rPr lang="en-US" sz="1600" dirty="0"/>
              <a:t> SET WORK.</a:t>
            </a:r>
          </a:p>
          <a:p>
            <a:pPr marL="0" indent="0" algn="just">
              <a:lnSpc>
                <a:spcPct val="50000"/>
              </a:lnSpc>
              <a:buNone/>
            </a:pPr>
            <a:r>
              <a:rPr lang="en-US" sz="1600" dirty="0"/>
              <a:t>La </a:t>
            </a:r>
            <a:r>
              <a:rPr lang="en-US" sz="1600" dirty="0" err="1"/>
              <a:t>ricerca</a:t>
            </a:r>
            <a:r>
              <a:rPr lang="en-US" sz="1600" dirty="0"/>
              <a:t> di un </a:t>
            </a:r>
            <a:r>
              <a:rPr lang="en-US" sz="1600" dirty="0" err="1"/>
              <a:t>turno</a:t>
            </a:r>
            <a:r>
              <a:rPr lang="en-US" sz="1600" dirty="0"/>
              <a:t> </a:t>
            </a:r>
            <a:r>
              <a:rPr lang="en-US" sz="1600" dirty="0" err="1"/>
              <a:t>invece</a:t>
            </a:r>
            <a:r>
              <a:rPr lang="en-US" sz="1600" dirty="0"/>
              <a:t> </a:t>
            </a:r>
            <a:r>
              <a:rPr lang="en-US" sz="1600" dirty="0" err="1"/>
              <a:t>può</a:t>
            </a:r>
            <a:r>
              <a:rPr lang="en-US" sz="1600" dirty="0"/>
              <a:t> </a:t>
            </a:r>
            <a:r>
              <a:rPr lang="en-US" sz="1600" dirty="0" err="1"/>
              <a:t>essere</a:t>
            </a:r>
            <a:r>
              <a:rPr lang="en-US" sz="1600" dirty="0"/>
              <a:t> </a:t>
            </a:r>
            <a:r>
              <a:rPr lang="en-US" sz="1600" dirty="0" err="1"/>
              <a:t>effettuata</a:t>
            </a:r>
            <a:r>
              <a:rPr lang="en-US" sz="1600" dirty="0"/>
              <a:t> </a:t>
            </a:r>
            <a:r>
              <a:rPr lang="en-US" sz="1600" dirty="0" err="1"/>
              <a:t>tramite</a:t>
            </a:r>
            <a:r>
              <a:rPr lang="en-US" sz="1600" dirty="0"/>
              <a:t> </a:t>
            </a:r>
            <a:r>
              <a:rPr lang="en-US" sz="1600" dirty="0" err="1"/>
              <a:t>addetto</a:t>
            </a:r>
            <a:r>
              <a:rPr lang="en-US" sz="1600" dirty="0"/>
              <a:t>, </a:t>
            </a:r>
            <a:r>
              <a:rPr lang="en-US" sz="1600" dirty="0" err="1"/>
              <a:t>tramite</a:t>
            </a:r>
            <a:r>
              <a:rPr lang="en-US" sz="1600" dirty="0"/>
              <a:t> </a:t>
            </a:r>
            <a:r>
              <a:rPr lang="en-US" sz="1600" dirty="0" err="1"/>
              <a:t>evento</a:t>
            </a:r>
            <a:r>
              <a:rPr lang="en-US" sz="1600" dirty="0"/>
              <a:t>, o </a:t>
            </a:r>
            <a:r>
              <a:rPr lang="en-US" sz="1600" dirty="0" err="1"/>
              <a:t>tramite</a:t>
            </a:r>
            <a:r>
              <a:rPr lang="en-US" sz="1600" dirty="0"/>
              <a:t> </a:t>
            </a:r>
            <a:r>
              <a:rPr lang="en-US" sz="1600" dirty="0" err="1"/>
              <a:t>entrambi</a:t>
            </a:r>
            <a:r>
              <a:rPr lang="en-US" sz="1600" dirty="0"/>
              <a:t> </a:t>
            </a:r>
            <a:r>
              <a:rPr lang="en-US" sz="1600" dirty="0" err="1"/>
              <a:t>i</a:t>
            </a:r>
            <a:r>
              <a:rPr lang="en-US" sz="1600" dirty="0"/>
              <a:t> </a:t>
            </a:r>
            <a:r>
              <a:rPr lang="en-US" sz="1600" dirty="0" err="1"/>
              <a:t>campi</a:t>
            </a:r>
            <a:r>
              <a:rPr lang="en-US" sz="1600" dirty="0"/>
              <a:t>. </a:t>
            </a:r>
          </a:p>
          <a:p>
            <a:pPr marL="0" indent="0">
              <a:lnSpc>
                <a:spcPct val="100000"/>
              </a:lnSpc>
              <a:buNone/>
            </a:pPr>
            <a:endParaRPr lang="en-US" sz="1600" dirty="0"/>
          </a:p>
        </p:txBody>
      </p:sp>
      <p:pic>
        <p:nvPicPr>
          <p:cNvPr id="8" name="Segnaposto contenuto 4">
            <a:extLst>
              <a:ext uri="{FF2B5EF4-FFF2-40B4-BE49-F238E27FC236}">
                <a16:creationId xmlns:a16="http://schemas.microsoft.com/office/drawing/2014/main" id="{0EE939F9-A800-4380-BCD0-6F15A59780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35827" y="226910"/>
            <a:ext cx="6774182" cy="4975408"/>
          </a:xfrm>
          <a:prstGeom prst="rect">
            <a:avLst/>
          </a:prstGeom>
        </p:spPr>
      </p:pic>
    </p:spTree>
    <p:extLst>
      <p:ext uri="{BB962C8B-B14F-4D97-AF65-F5344CB8AC3E}">
        <p14:creationId xmlns:p14="http://schemas.microsoft.com/office/powerpoint/2010/main" val="17069001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0CCD25C-3F41-457C-9F03-DD15DD3BB95D}"/>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STATISTICS</a:t>
            </a:r>
          </a:p>
        </p:txBody>
      </p:sp>
      <p:sp>
        <p:nvSpPr>
          <p:cNvPr id="10" name="Content Placeholder 9">
            <a:extLst>
              <a:ext uri="{FF2B5EF4-FFF2-40B4-BE49-F238E27FC236}">
                <a16:creationId xmlns:a16="http://schemas.microsoft.com/office/drawing/2014/main" id="{597B54B4-1761-4A2B-9324-36E7D7BE2614}"/>
              </a:ext>
            </a:extLst>
          </p:cNvPr>
          <p:cNvSpPr>
            <a:spLocks noGrp="1"/>
          </p:cNvSpPr>
          <p:nvPr>
            <p:ph idx="1"/>
          </p:nvPr>
        </p:nvSpPr>
        <p:spPr>
          <a:xfrm>
            <a:off x="717423" y="3298844"/>
            <a:ext cx="3342509" cy="3559155"/>
          </a:xfrm>
        </p:spPr>
        <p:txBody>
          <a:bodyPr>
            <a:normAutofit fontScale="92500" lnSpcReduction="10000"/>
          </a:bodyPr>
          <a:lstStyle/>
          <a:p>
            <a:pPr marL="0" indent="0" algn="just">
              <a:buNone/>
            </a:pPr>
            <a:r>
              <a:rPr lang="en-US" sz="1600" dirty="0"/>
              <a:t>Le </a:t>
            </a:r>
            <a:r>
              <a:rPr lang="en-US" sz="1600" dirty="0" err="1"/>
              <a:t>satatistiche</a:t>
            </a:r>
            <a:r>
              <a:rPr lang="en-US" sz="1600" dirty="0"/>
              <a:t> </a:t>
            </a:r>
            <a:r>
              <a:rPr lang="en-US" sz="1600" dirty="0" err="1"/>
              <a:t>possono</a:t>
            </a:r>
            <a:r>
              <a:rPr lang="en-US" sz="1600" dirty="0"/>
              <a:t> </a:t>
            </a:r>
            <a:r>
              <a:rPr lang="en-US" sz="1600" dirty="0" err="1"/>
              <a:t>essere</a:t>
            </a:r>
            <a:r>
              <a:rPr lang="en-US" sz="1600" dirty="0"/>
              <a:t> </a:t>
            </a:r>
            <a:r>
              <a:rPr lang="en-US" sz="1600" dirty="0" err="1"/>
              <a:t>consultate</a:t>
            </a:r>
            <a:r>
              <a:rPr lang="en-US" sz="1600" dirty="0"/>
              <a:t> </a:t>
            </a:r>
            <a:r>
              <a:rPr lang="en-US" sz="1600" dirty="0" err="1"/>
              <a:t>tramite</a:t>
            </a:r>
            <a:r>
              <a:rPr lang="en-US" sz="1600" dirty="0"/>
              <a:t> </a:t>
            </a:r>
            <a:r>
              <a:rPr lang="en-US" sz="1600" dirty="0" err="1"/>
              <a:t>l’apposita</a:t>
            </a:r>
            <a:r>
              <a:rPr lang="en-US" sz="1600" dirty="0"/>
              <a:t> </a:t>
            </a:r>
            <a:r>
              <a:rPr lang="en-US" sz="1600" dirty="0" err="1"/>
              <a:t>schermata</a:t>
            </a:r>
            <a:r>
              <a:rPr lang="en-US" sz="1600" dirty="0"/>
              <a:t>, la quale </a:t>
            </a:r>
            <a:r>
              <a:rPr lang="en-US" sz="1600" dirty="0" err="1"/>
              <a:t>permetterà</a:t>
            </a:r>
            <a:r>
              <a:rPr lang="en-US" sz="1600" dirty="0"/>
              <a:t> di </a:t>
            </a:r>
            <a:r>
              <a:rPr lang="en-US" sz="1600" dirty="0" err="1"/>
              <a:t>selezionare</a:t>
            </a:r>
            <a:r>
              <a:rPr lang="en-US" sz="1600" dirty="0"/>
              <a:t> quale </a:t>
            </a:r>
            <a:r>
              <a:rPr lang="en-US" sz="1600" dirty="0" err="1"/>
              <a:t>statistica</a:t>
            </a:r>
            <a:r>
              <a:rPr lang="en-US" sz="1600" dirty="0"/>
              <a:t> </a:t>
            </a:r>
            <a:r>
              <a:rPr lang="en-US" sz="1600" dirty="0" err="1"/>
              <a:t>visualizzare</a:t>
            </a:r>
            <a:r>
              <a:rPr lang="en-US" sz="1600" dirty="0"/>
              <a:t>.</a:t>
            </a:r>
          </a:p>
          <a:p>
            <a:pPr marL="0" indent="0" algn="just">
              <a:buNone/>
            </a:pPr>
            <a:r>
              <a:rPr lang="en-US" sz="1600" dirty="0"/>
              <a:t>In base </a:t>
            </a:r>
            <a:r>
              <a:rPr lang="en-US" sz="1600" dirty="0" err="1"/>
              <a:t>alla</a:t>
            </a:r>
            <a:r>
              <a:rPr lang="en-US" sz="1600" dirty="0"/>
              <a:t> </a:t>
            </a:r>
            <a:r>
              <a:rPr lang="en-US" sz="1600" dirty="0" err="1"/>
              <a:t>statistica</a:t>
            </a:r>
            <a:r>
              <a:rPr lang="en-US" sz="1600" dirty="0"/>
              <a:t> </a:t>
            </a:r>
            <a:r>
              <a:rPr lang="en-US" sz="1600" dirty="0" err="1"/>
              <a:t>scelta</a:t>
            </a:r>
            <a:r>
              <a:rPr lang="en-US" sz="1600" dirty="0"/>
              <a:t>, </a:t>
            </a:r>
            <a:r>
              <a:rPr lang="en-US" sz="1600" dirty="0" err="1"/>
              <a:t>si</a:t>
            </a:r>
            <a:r>
              <a:rPr lang="en-US" sz="1600" dirty="0"/>
              <a:t> </a:t>
            </a:r>
            <a:r>
              <a:rPr lang="en-US" sz="1600" dirty="0" err="1"/>
              <a:t>può</a:t>
            </a:r>
            <a:r>
              <a:rPr lang="en-US" sz="1600" dirty="0"/>
              <a:t> </a:t>
            </a:r>
            <a:r>
              <a:rPr lang="en-US" sz="1600" dirty="0" err="1"/>
              <a:t>decidere</a:t>
            </a:r>
            <a:r>
              <a:rPr lang="en-US" sz="1600" dirty="0"/>
              <a:t> di </a:t>
            </a:r>
            <a:r>
              <a:rPr lang="en-US" sz="1600" dirty="0" err="1"/>
              <a:t>scegliere</a:t>
            </a:r>
            <a:r>
              <a:rPr lang="en-US" sz="1600" dirty="0"/>
              <a:t> un range di date </a:t>
            </a:r>
            <a:r>
              <a:rPr lang="en-US" sz="1600" dirty="0" err="1"/>
              <a:t>alla</a:t>
            </a:r>
            <a:r>
              <a:rPr lang="en-US" sz="1600" dirty="0"/>
              <a:t> quale </a:t>
            </a:r>
            <a:r>
              <a:rPr lang="en-US" sz="1600" dirty="0" err="1"/>
              <a:t>si</a:t>
            </a:r>
            <a:r>
              <a:rPr lang="en-US" sz="1600" dirty="0"/>
              <a:t> ha </a:t>
            </a:r>
            <a:r>
              <a:rPr lang="en-US" sz="1600" dirty="0" err="1"/>
              <a:t>interesse</a:t>
            </a:r>
            <a:r>
              <a:rPr lang="en-US" sz="1600" dirty="0"/>
              <a:t>, o </a:t>
            </a:r>
            <a:r>
              <a:rPr lang="en-US" sz="1600" dirty="0" err="1"/>
              <a:t>anche</a:t>
            </a:r>
            <a:r>
              <a:rPr lang="en-US" sz="1600" dirty="0"/>
              <a:t> </a:t>
            </a:r>
            <a:r>
              <a:rPr lang="en-US" sz="1600" dirty="0" err="1"/>
              <a:t>scegliere</a:t>
            </a:r>
            <a:r>
              <a:rPr lang="en-US" sz="1600" dirty="0"/>
              <a:t> </a:t>
            </a:r>
            <a:r>
              <a:rPr lang="en-US" sz="1600" dirty="0" err="1"/>
              <a:t>il</a:t>
            </a:r>
            <a:r>
              <a:rPr lang="en-US" sz="1600" dirty="0"/>
              <a:t> </a:t>
            </a:r>
            <a:r>
              <a:rPr lang="en-US" sz="1600" dirty="0" err="1"/>
              <a:t>tipo</a:t>
            </a:r>
            <a:r>
              <a:rPr lang="en-US" sz="1600" dirty="0"/>
              <a:t> di </a:t>
            </a:r>
            <a:r>
              <a:rPr lang="en-US" sz="1600" dirty="0" err="1"/>
              <a:t>evento</a:t>
            </a:r>
            <a:r>
              <a:rPr lang="en-US" sz="1600" dirty="0"/>
              <a:t> </a:t>
            </a:r>
            <a:r>
              <a:rPr lang="en-US" sz="1600" dirty="0" err="1"/>
              <a:t>sulla</a:t>
            </a:r>
            <a:r>
              <a:rPr lang="en-US" sz="1600" dirty="0"/>
              <a:t> quale </a:t>
            </a:r>
            <a:r>
              <a:rPr lang="en-US" sz="1600" dirty="0" err="1"/>
              <a:t>si</a:t>
            </a:r>
            <a:r>
              <a:rPr lang="en-US" sz="1600" dirty="0"/>
              <a:t> </a:t>
            </a:r>
            <a:r>
              <a:rPr lang="en-US" sz="1600" dirty="0" err="1"/>
              <a:t>vuole</a:t>
            </a:r>
            <a:r>
              <a:rPr lang="en-US" sz="1600" dirty="0"/>
              <a:t> </a:t>
            </a:r>
            <a:r>
              <a:rPr lang="en-US" sz="1600" dirty="0" err="1"/>
              <a:t>effettuare</a:t>
            </a:r>
            <a:r>
              <a:rPr lang="en-US" sz="1600" dirty="0"/>
              <a:t> </a:t>
            </a:r>
            <a:r>
              <a:rPr lang="en-US" sz="1600" dirty="0" err="1"/>
              <a:t>una</a:t>
            </a:r>
            <a:r>
              <a:rPr lang="en-US" sz="1600" dirty="0"/>
              <a:t> </a:t>
            </a:r>
            <a:r>
              <a:rPr lang="en-US" sz="1600" dirty="0" err="1"/>
              <a:t>statistica</a:t>
            </a:r>
            <a:r>
              <a:rPr lang="en-US" sz="1600" dirty="0"/>
              <a:t>.</a:t>
            </a:r>
          </a:p>
          <a:p>
            <a:pPr marL="0" indent="0" algn="just">
              <a:buNone/>
            </a:pPr>
            <a:r>
              <a:rPr lang="en-US" sz="1600" dirty="0"/>
              <a:t>In base poi </a:t>
            </a:r>
            <a:r>
              <a:rPr lang="en-US" sz="1600" dirty="0" err="1"/>
              <a:t>alla</a:t>
            </a:r>
            <a:r>
              <a:rPr lang="en-US" sz="1600" dirty="0"/>
              <a:t> </a:t>
            </a:r>
            <a:r>
              <a:rPr lang="en-US" sz="1600" dirty="0" err="1"/>
              <a:t>statistica</a:t>
            </a:r>
            <a:r>
              <a:rPr lang="en-US" sz="1600" dirty="0"/>
              <a:t> </a:t>
            </a:r>
            <a:r>
              <a:rPr lang="en-US" sz="1600" dirty="0" err="1"/>
              <a:t>scelta</a:t>
            </a:r>
            <a:r>
              <a:rPr lang="en-US" sz="1600" dirty="0"/>
              <a:t> </a:t>
            </a:r>
            <a:r>
              <a:rPr lang="en-US" sz="1600" dirty="0" err="1"/>
              <a:t>verrà</a:t>
            </a:r>
            <a:r>
              <a:rPr lang="en-US" sz="1600" dirty="0"/>
              <a:t> </a:t>
            </a:r>
            <a:r>
              <a:rPr lang="en-US" sz="1600" dirty="0" err="1"/>
              <a:t>visualizzato</a:t>
            </a:r>
            <a:r>
              <a:rPr lang="en-US" sz="1600" dirty="0"/>
              <a:t> un </a:t>
            </a:r>
            <a:r>
              <a:rPr lang="en-US" sz="1600" dirty="0" err="1"/>
              <a:t>opportuno</a:t>
            </a:r>
            <a:r>
              <a:rPr lang="en-US" sz="1600" dirty="0"/>
              <a:t> </a:t>
            </a:r>
            <a:r>
              <a:rPr lang="en-US" sz="1600" dirty="0" err="1"/>
              <a:t>grafico</a:t>
            </a:r>
            <a:r>
              <a:rPr lang="en-US" sz="1600" dirty="0"/>
              <a:t> </a:t>
            </a:r>
            <a:r>
              <a:rPr lang="en-US" sz="1600" dirty="0" err="1"/>
              <a:t>che</a:t>
            </a:r>
            <a:r>
              <a:rPr lang="en-US" sz="1600" dirty="0"/>
              <a:t> </a:t>
            </a:r>
            <a:r>
              <a:rPr lang="en-US" sz="1600" dirty="0" err="1"/>
              <a:t>mostrarà</a:t>
            </a:r>
            <a:r>
              <a:rPr lang="en-US" sz="1600" dirty="0"/>
              <a:t> I </a:t>
            </a:r>
            <a:r>
              <a:rPr lang="en-US" sz="1600" dirty="0" err="1"/>
              <a:t>risultati</a:t>
            </a:r>
            <a:r>
              <a:rPr lang="en-US" sz="1600" dirty="0"/>
              <a:t>.</a:t>
            </a:r>
          </a:p>
        </p:txBody>
      </p:sp>
      <p:pic>
        <p:nvPicPr>
          <p:cNvPr id="8" name="Segnaposto contenuto 4">
            <a:extLst>
              <a:ext uri="{FF2B5EF4-FFF2-40B4-BE49-F238E27FC236}">
                <a16:creationId xmlns:a16="http://schemas.microsoft.com/office/drawing/2014/main" id="{B3545D1D-4F09-4FE1-A653-E6F7AF763E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0987" y="143301"/>
            <a:ext cx="6731651" cy="4829963"/>
          </a:xfrm>
          <a:prstGeom prst="rect">
            <a:avLst/>
          </a:prstGeom>
        </p:spPr>
      </p:pic>
      <p:pic>
        <p:nvPicPr>
          <p:cNvPr id="6" name="Immagine 5">
            <a:extLst>
              <a:ext uri="{FF2B5EF4-FFF2-40B4-BE49-F238E27FC236}">
                <a16:creationId xmlns:a16="http://schemas.microsoft.com/office/drawing/2014/main" id="{9532FE1B-EC74-4E38-ACF8-9F0258A488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2160" y="2377440"/>
            <a:ext cx="6167766" cy="4349139"/>
          </a:xfrm>
          <a:prstGeom prst="rect">
            <a:avLst/>
          </a:prstGeom>
        </p:spPr>
      </p:pic>
      <p:cxnSp>
        <p:nvCxnSpPr>
          <p:cNvPr id="11" name="Connettore curvo 10">
            <a:extLst>
              <a:ext uri="{FF2B5EF4-FFF2-40B4-BE49-F238E27FC236}">
                <a16:creationId xmlns:a16="http://schemas.microsoft.com/office/drawing/2014/main" id="{D60063BB-9753-402D-B587-D3D540C62547}"/>
              </a:ext>
            </a:extLst>
          </p:cNvPr>
          <p:cNvCxnSpPr/>
          <p:nvPr/>
        </p:nvCxnSpPr>
        <p:spPr>
          <a:xfrm rot="10800000" flipV="1">
            <a:off x="8388627" y="5102086"/>
            <a:ext cx="516835" cy="397565"/>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Rettangolo 11">
            <a:extLst>
              <a:ext uri="{FF2B5EF4-FFF2-40B4-BE49-F238E27FC236}">
                <a16:creationId xmlns:a16="http://schemas.microsoft.com/office/drawing/2014/main" id="{86570F47-7CEC-4277-A29F-3887C26E65FE}"/>
              </a:ext>
            </a:extLst>
          </p:cNvPr>
          <p:cNvSpPr/>
          <p:nvPr/>
        </p:nvSpPr>
        <p:spPr>
          <a:xfrm>
            <a:off x="7287813" y="5361152"/>
            <a:ext cx="1100814" cy="276999"/>
          </a:xfrm>
          <a:prstGeom prst="rect">
            <a:avLst/>
          </a:prstGeom>
        </p:spPr>
        <p:txBody>
          <a:bodyPr wrap="none">
            <a:spAutoFit/>
          </a:bodyPr>
          <a:lstStyle/>
          <a:p>
            <a:r>
              <a:rPr lang="it-IT" sz="1200" dirty="0"/>
              <a:t>Genera il grafo</a:t>
            </a:r>
          </a:p>
        </p:txBody>
      </p:sp>
      <p:sp>
        <p:nvSpPr>
          <p:cNvPr id="14" name="Rettangolo 13">
            <a:extLst>
              <a:ext uri="{FF2B5EF4-FFF2-40B4-BE49-F238E27FC236}">
                <a16:creationId xmlns:a16="http://schemas.microsoft.com/office/drawing/2014/main" id="{2745F1CF-47FE-4722-87C2-7CA1CA1B5A36}"/>
              </a:ext>
            </a:extLst>
          </p:cNvPr>
          <p:cNvSpPr/>
          <p:nvPr/>
        </p:nvSpPr>
        <p:spPr>
          <a:xfrm>
            <a:off x="9143998" y="485625"/>
            <a:ext cx="1684651" cy="276999"/>
          </a:xfrm>
          <a:prstGeom prst="rect">
            <a:avLst/>
          </a:prstGeom>
        </p:spPr>
        <p:txBody>
          <a:bodyPr wrap="square">
            <a:spAutoFit/>
          </a:bodyPr>
          <a:lstStyle/>
          <a:p>
            <a:r>
              <a:rPr lang="en-US" sz="1200" dirty="0" err="1"/>
              <a:t>Scegli</a:t>
            </a:r>
            <a:r>
              <a:rPr lang="en-US" sz="1200" dirty="0"/>
              <a:t> </a:t>
            </a:r>
            <a:r>
              <a:rPr lang="en-US" sz="1200" dirty="0" err="1"/>
              <a:t>il</a:t>
            </a:r>
            <a:r>
              <a:rPr lang="en-US" sz="1200" dirty="0"/>
              <a:t> </a:t>
            </a:r>
            <a:r>
              <a:rPr lang="en-US" sz="1200" dirty="0" err="1"/>
              <a:t>tipo</a:t>
            </a:r>
            <a:r>
              <a:rPr lang="en-US" sz="1200" dirty="0"/>
              <a:t> di </a:t>
            </a:r>
            <a:r>
              <a:rPr lang="en-US" sz="1200" dirty="0" err="1"/>
              <a:t>statistica</a:t>
            </a:r>
            <a:endParaRPr lang="it-IT" sz="1200" dirty="0"/>
          </a:p>
        </p:txBody>
      </p:sp>
      <p:cxnSp>
        <p:nvCxnSpPr>
          <p:cNvPr id="16" name="Connettore curvo 15">
            <a:extLst>
              <a:ext uri="{FF2B5EF4-FFF2-40B4-BE49-F238E27FC236}">
                <a16:creationId xmlns:a16="http://schemas.microsoft.com/office/drawing/2014/main" id="{6372C1A7-42B1-449E-AAAD-52F73AF4C78C}"/>
              </a:ext>
            </a:extLst>
          </p:cNvPr>
          <p:cNvCxnSpPr>
            <a:cxnSpLocks/>
          </p:cNvCxnSpPr>
          <p:nvPr/>
        </p:nvCxnSpPr>
        <p:spPr>
          <a:xfrm flipV="1">
            <a:off x="8936043" y="762624"/>
            <a:ext cx="1050280" cy="441484"/>
          </a:xfrm>
          <a:prstGeom prst="curvedConnector3">
            <a:avLst>
              <a:gd name="adj1" fmla="val 97947"/>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53589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0CFD7EA-408C-4E06-8C4E-6C7512ACE459}"/>
              </a:ext>
            </a:extLst>
          </p:cNvPr>
          <p:cNvSpPr>
            <a:spLocks noGrp="1"/>
          </p:cNvSpPr>
          <p:nvPr>
            <p:ph type="title"/>
          </p:nvPr>
        </p:nvSpPr>
        <p:spPr>
          <a:xfrm>
            <a:off x="838200" y="365126"/>
            <a:ext cx="10515600" cy="469762"/>
          </a:xfrm>
        </p:spPr>
        <p:txBody>
          <a:bodyPr>
            <a:normAutofit fontScale="90000"/>
          </a:bodyPr>
          <a:lstStyle/>
          <a:p>
            <a:pPr algn="ctr"/>
            <a:r>
              <a:rPr lang="it-IT" dirty="0"/>
              <a:t>Punti Assegnati</a:t>
            </a:r>
          </a:p>
        </p:txBody>
      </p:sp>
      <p:sp>
        <p:nvSpPr>
          <p:cNvPr id="3" name="Segnaposto contenuto 2">
            <a:extLst>
              <a:ext uri="{FF2B5EF4-FFF2-40B4-BE49-F238E27FC236}">
                <a16:creationId xmlns:a16="http://schemas.microsoft.com/office/drawing/2014/main" id="{DF48BF68-6E98-463A-BABB-2FA1DC75BB56}"/>
              </a:ext>
            </a:extLst>
          </p:cNvPr>
          <p:cNvSpPr>
            <a:spLocks noGrp="1"/>
          </p:cNvSpPr>
          <p:nvPr>
            <p:ph idx="1"/>
          </p:nvPr>
        </p:nvSpPr>
        <p:spPr>
          <a:xfrm>
            <a:off x="838200" y="834888"/>
            <a:ext cx="10515600" cy="5435283"/>
          </a:xfrm>
        </p:spPr>
        <p:txBody>
          <a:bodyPr>
            <a:normAutofit lnSpcReduction="10000"/>
          </a:bodyPr>
          <a:lstStyle/>
          <a:p>
            <a:pPr marL="0" indent="0">
              <a:buNone/>
            </a:pPr>
            <a:endParaRPr lang="it-IT" dirty="0"/>
          </a:p>
          <a:p>
            <a:r>
              <a:rPr lang="it-IT" dirty="0"/>
              <a:t>3. Controllo Accesso all’evento da parte di un addetto alla Security. </a:t>
            </a:r>
          </a:p>
          <a:p>
            <a:r>
              <a:rPr lang="it-IT" dirty="0"/>
              <a:t>4. Gestione degli Eventi </a:t>
            </a:r>
          </a:p>
          <a:p>
            <a:pPr lvl="1"/>
            <a:r>
              <a:rPr lang="it-IT" dirty="0"/>
              <a:t>a. Inserimento nuovo Evento </a:t>
            </a:r>
          </a:p>
          <a:p>
            <a:pPr lvl="1"/>
            <a:r>
              <a:rPr lang="it-IT" dirty="0"/>
              <a:t>b. Modifica Evento esistente </a:t>
            </a:r>
          </a:p>
          <a:p>
            <a:pPr lvl="1"/>
            <a:r>
              <a:rPr lang="it-IT" dirty="0"/>
              <a:t>c. Cancellazione Evento </a:t>
            </a:r>
          </a:p>
          <a:p>
            <a:r>
              <a:rPr lang="it-IT" dirty="0"/>
              <a:t>5. Gestione dei Clienti </a:t>
            </a:r>
          </a:p>
          <a:p>
            <a:pPr lvl="1"/>
            <a:r>
              <a:rPr lang="it-IT" dirty="0"/>
              <a:t>a. Visualizzazione dati relativi ad un Cliente </a:t>
            </a:r>
          </a:p>
          <a:p>
            <a:pPr lvl="1"/>
            <a:r>
              <a:rPr lang="it-IT" dirty="0"/>
              <a:t>b. Cancellazione di un Cliente </a:t>
            </a:r>
          </a:p>
          <a:p>
            <a:r>
              <a:rPr lang="it-IT" dirty="0"/>
              <a:t>6. Generazione Statistiche relative ad uno o più eventi </a:t>
            </a:r>
          </a:p>
          <a:p>
            <a:r>
              <a:rPr lang="it-IT" dirty="0"/>
              <a:t>7. Gestione Addetti </a:t>
            </a:r>
          </a:p>
          <a:p>
            <a:endParaRPr lang="it-IT" dirty="0"/>
          </a:p>
        </p:txBody>
      </p:sp>
    </p:spTree>
    <p:extLst>
      <p:ext uri="{BB962C8B-B14F-4D97-AF65-F5344CB8AC3E}">
        <p14:creationId xmlns:p14="http://schemas.microsoft.com/office/powerpoint/2010/main" val="3666745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BAB5C1-FA4D-4E28-A037-C07FEEAFCBBB}"/>
              </a:ext>
            </a:extLst>
          </p:cNvPr>
          <p:cNvSpPr>
            <a:spLocks noGrp="1"/>
          </p:cNvSpPr>
          <p:nvPr>
            <p:ph type="title"/>
          </p:nvPr>
        </p:nvSpPr>
        <p:spPr>
          <a:xfrm>
            <a:off x="838200" y="365126"/>
            <a:ext cx="10515600" cy="1052858"/>
          </a:xfrm>
        </p:spPr>
        <p:txBody>
          <a:bodyPr/>
          <a:lstStyle/>
          <a:p>
            <a:pPr algn="ctr"/>
            <a:r>
              <a:rPr lang="it-IT" dirty="0"/>
              <a:t>Tecnologie Utilizzate</a:t>
            </a:r>
          </a:p>
        </p:txBody>
      </p:sp>
      <p:sp>
        <p:nvSpPr>
          <p:cNvPr id="3" name="Segnaposto contenuto 2">
            <a:extLst>
              <a:ext uri="{FF2B5EF4-FFF2-40B4-BE49-F238E27FC236}">
                <a16:creationId xmlns:a16="http://schemas.microsoft.com/office/drawing/2014/main" id="{B1E33F78-C4C9-4D95-9D90-5DBD67C27CF1}"/>
              </a:ext>
            </a:extLst>
          </p:cNvPr>
          <p:cNvSpPr>
            <a:spLocks noGrp="1"/>
          </p:cNvSpPr>
          <p:nvPr>
            <p:ph idx="1"/>
          </p:nvPr>
        </p:nvSpPr>
        <p:spPr>
          <a:xfrm>
            <a:off x="1141412" y="1796143"/>
            <a:ext cx="9905999" cy="3995058"/>
          </a:xfrm>
        </p:spPr>
        <p:txBody>
          <a:bodyPr/>
          <a:lstStyle/>
          <a:p>
            <a:r>
              <a:rPr lang="it-IT" u="sng" dirty="0">
                <a:solidFill>
                  <a:srgbClr val="FF0000"/>
                </a:solidFill>
              </a:rPr>
              <a:t>NetBeans</a:t>
            </a:r>
            <a:r>
              <a:rPr lang="it-IT" dirty="0"/>
              <a:t> : per l’implementazione del codice e la creazione dell’interfaccia grafica </a:t>
            </a:r>
            <a:r>
              <a:rPr lang="it-IT" sz="1400" dirty="0">
                <a:hlinkClick r:id="rId3"/>
              </a:rPr>
              <a:t>(click al link) </a:t>
            </a:r>
            <a:r>
              <a:rPr lang="it-IT" dirty="0"/>
              <a:t>;</a:t>
            </a:r>
          </a:p>
          <a:p>
            <a:r>
              <a:rPr lang="it-IT" u="sng" dirty="0">
                <a:solidFill>
                  <a:srgbClr val="FF0000"/>
                </a:solidFill>
              </a:rPr>
              <a:t>MySQL</a:t>
            </a:r>
            <a:r>
              <a:rPr lang="it-IT" dirty="0"/>
              <a:t> : </a:t>
            </a:r>
            <a:r>
              <a:rPr lang="it-IT" dirty="0" err="1"/>
              <a:t>DataBase</a:t>
            </a:r>
            <a:r>
              <a:rPr lang="it-IT" dirty="0"/>
              <a:t> </a:t>
            </a:r>
            <a:r>
              <a:rPr lang="it-IT" sz="1400" dirty="0">
                <a:hlinkClick r:id="rId4"/>
              </a:rPr>
              <a:t>(click al link) </a:t>
            </a:r>
            <a:r>
              <a:rPr lang="it-IT" dirty="0"/>
              <a:t>;</a:t>
            </a:r>
          </a:p>
          <a:p>
            <a:r>
              <a:rPr lang="it-IT" u="sng" dirty="0" err="1">
                <a:solidFill>
                  <a:srgbClr val="FF0000"/>
                </a:solidFill>
              </a:rPr>
              <a:t>StarUML</a:t>
            </a:r>
            <a:r>
              <a:rPr lang="it-IT" dirty="0"/>
              <a:t> : per la modellazione di Class </a:t>
            </a:r>
            <a:r>
              <a:rPr lang="it-IT" dirty="0" err="1"/>
              <a:t>Diagram</a:t>
            </a:r>
            <a:r>
              <a:rPr lang="it-IT" dirty="0"/>
              <a:t>, </a:t>
            </a:r>
            <a:r>
              <a:rPr lang="it-IT" dirty="0" err="1"/>
              <a:t>Sequence</a:t>
            </a:r>
            <a:r>
              <a:rPr lang="it-IT" dirty="0"/>
              <a:t> </a:t>
            </a:r>
            <a:r>
              <a:rPr lang="it-IT" dirty="0" err="1"/>
              <a:t>Diagram</a:t>
            </a:r>
            <a:r>
              <a:rPr lang="it-IT" dirty="0"/>
              <a:t>, Use Case </a:t>
            </a:r>
            <a:r>
              <a:rPr lang="it-IT" dirty="0" err="1"/>
              <a:t>Diagram</a:t>
            </a:r>
            <a:r>
              <a:rPr lang="it-IT" dirty="0"/>
              <a:t>  </a:t>
            </a:r>
            <a:r>
              <a:rPr lang="it-IT" sz="1400" dirty="0">
                <a:hlinkClick r:id="rId5"/>
              </a:rPr>
              <a:t>(click al link)</a:t>
            </a:r>
            <a:r>
              <a:rPr lang="it-IT" sz="1400" dirty="0"/>
              <a:t> </a:t>
            </a:r>
            <a:r>
              <a:rPr lang="it-IT" dirty="0"/>
              <a:t>;</a:t>
            </a:r>
          </a:p>
          <a:p>
            <a:r>
              <a:rPr lang="it-IT" u="sng" dirty="0">
                <a:solidFill>
                  <a:srgbClr val="FF0000"/>
                </a:solidFill>
              </a:rPr>
              <a:t>GitHub</a:t>
            </a:r>
            <a:r>
              <a:rPr lang="it-IT" dirty="0"/>
              <a:t> : utilizzato come sistema di </a:t>
            </a:r>
            <a:r>
              <a:rPr lang="it-IT" dirty="0" err="1"/>
              <a:t>versioning</a:t>
            </a:r>
            <a:r>
              <a:rPr lang="it-IT" dirty="0"/>
              <a:t> </a:t>
            </a:r>
            <a:r>
              <a:rPr lang="it-IT" sz="1400" dirty="0">
                <a:hlinkClick r:id="rId6"/>
              </a:rPr>
              <a:t>(click al link) </a:t>
            </a:r>
            <a:r>
              <a:rPr lang="it-IT" dirty="0"/>
              <a:t>;</a:t>
            </a:r>
          </a:p>
          <a:p>
            <a:r>
              <a:rPr lang="it-IT" dirty="0" err="1">
                <a:solidFill>
                  <a:srgbClr val="FF0000"/>
                </a:solidFill>
              </a:rPr>
              <a:t>JFreechart</a:t>
            </a:r>
            <a:r>
              <a:rPr lang="it-IT" dirty="0"/>
              <a:t> : libreria Java per i grafici.</a:t>
            </a:r>
          </a:p>
          <a:p>
            <a:endParaRPr lang="it-IT" dirty="0"/>
          </a:p>
          <a:p>
            <a:endParaRPr lang="it-IT" dirty="0"/>
          </a:p>
        </p:txBody>
      </p:sp>
    </p:spTree>
    <p:extLst>
      <p:ext uri="{BB962C8B-B14F-4D97-AF65-F5344CB8AC3E}">
        <p14:creationId xmlns:p14="http://schemas.microsoft.com/office/powerpoint/2010/main" val="32247886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B78997A-96EC-4AED-9CAD-32C511956092}"/>
              </a:ext>
            </a:extLst>
          </p:cNvPr>
          <p:cNvSpPr>
            <a:spLocks noGrp="1"/>
          </p:cNvSpPr>
          <p:nvPr>
            <p:ph type="title"/>
          </p:nvPr>
        </p:nvSpPr>
        <p:spPr>
          <a:xfrm>
            <a:off x="838200" y="2766218"/>
            <a:ext cx="10515600" cy="2129339"/>
          </a:xfrm>
        </p:spPr>
        <p:txBody>
          <a:bodyPr>
            <a:normAutofit/>
          </a:bodyPr>
          <a:lstStyle/>
          <a:p>
            <a:pPr algn="ctr"/>
            <a:r>
              <a:rPr lang="it-IT" b="1" dirty="0"/>
              <a:t>SYSTEM DESIGN</a:t>
            </a:r>
            <a:br>
              <a:rPr lang="it-IT" b="1" dirty="0"/>
            </a:br>
            <a:br>
              <a:rPr lang="it-IT" b="1" dirty="0"/>
            </a:br>
            <a:r>
              <a:rPr lang="it-IT" b="1" dirty="0"/>
              <a:t>Architettura in </a:t>
            </a:r>
            <a:r>
              <a:rPr lang="it-IT" b="1" dirty="0" err="1"/>
              <a:t>tier</a:t>
            </a:r>
            <a:br>
              <a:rPr lang="it-IT" b="1" dirty="0"/>
            </a:br>
            <a:r>
              <a:rPr lang="it-IT" b="1" dirty="0"/>
              <a:t>Architettura in </a:t>
            </a:r>
            <a:r>
              <a:rPr lang="it-IT" b="1" dirty="0" err="1"/>
              <a:t>layer</a:t>
            </a:r>
            <a:endParaRPr lang="it-IT" b="1" dirty="0"/>
          </a:p>
        </p:txBody>
      </p:sp>
    </p:spTree>
    <p:extLst>
      <p:ext uri="{BB962C8B-B14F-4D97-AF65-F5344CB8AC3E}">
        <p14:creationId xmlns:p14="http://schemas.microsoft.com/office/powerpoint/2010/main" val="36599381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1" y="1204108"/>
            <a:ext cx="3342509" cy="1781175"/>
          </a:xfrm>
        </p:spPr>
        <p:txBody>
          <a:bodyPr>
            <a:normAutofit/>
          </a:bodyPr>
          <a:lstStyle/>
          <a:p>
            <a:pPr algn="ctr"/>
            <a:r>
              <a:rPr lang="it-IT" sz="3600" b="1" dirty="0">
                <a:solidFill>
                  <a:srgbClr val="FFFFFF"/>
                </a:solidFill>
              </a:rPr>
              <a:t>Architettura 2 </a:t>
            </a:r>
            <a:r>
              <a:rPr lang="it-IT" sz="3600" b="1" dirty="0" err="1">
                <a:solidFill>
                  <a:srgbClr val="FFFFFF"/>
                </a:solidFill>
              </a:rPr>
              <a:t>tier</a:t>
            </a:r>
            <a:endParaRPr lang="it-IT" sz="3600" b="1" dirty="0">
              <a:solidFill>
                <a:srgbClr val="FFFFFF"/>
              </a:solidFill>
            </a:endParaRP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1006247" y="3164669"/>
            <a:ext cx="3342509" cy="3085427"/>
          </a:xfrm>
        </p:spPr>
        <p:txBody>
          <a:bodyPr>
            <a:normAutofit fontScale="92500" lnSpcReduction="20000"/>
          </a:bodyPr>
          <a:lstStyle/>
          <a:p>
            <a:pPr marL="0" indent="0" algn="ctr">
              <a:buNone/>
            </a:pPr>
            <a:r>
              <a:rPr lang="en-US" sz="2000" b="1" dirty="0" err="1"/>
              <a:t>Architettura</a:t>
            </a:r>
            <a:endParaRPr lang="en-US" sz="2000" b="1" dirty="0"/>
          </a:p>
          <a:p>
            <a:pPr marL="0" indent="0" algn="ctr">
              <a:buNone/>
            </a:pPr>
            <a:r>
              <a:rPr lang="en-US" sz="2000" b="1" dirty="0"/>
              <a:t>client – server</a:t>
            </a:r>
          </a:p>
          <a:p>
            <a:pPr marL="0" indent="0" algn="ctr">
              <a:buNone/>
            </a:pPr>
            <a:endParaRPr lang="en-US" sz="2000" b="1" dirty="0"/>
          </a:p>
          <a:p>
            <a:pPr marL="0" indent="0" algn="ctr">
              <a:buNone/>
            </a:pPr>
            <a:r>
              <a:rPr lang="en-US" sz="2000" b="1" dirty="0"/>
              <a:t>Client: </a:t>
            </a:r>
            <a:r>
              <a:rPr lang="en-US" sz="2000" b="1" dirty="0" err="1"/>
              <a:t>macchine</a:t>
            </a:r>
            <a:r>
              <a:rPr lang="en-US" sz="2000" b="1" dirty="0"/>
              <a:t> </a:t>
            </a:r>
            <a:r>
              <a:rPr lang="en-US" sz="2000" b="1" dirty="0" err="1"/>
              <a:t>su</a:t>
            </a:r>
            <a:r>
              <a:rPr lang="en-US" sz="2000" b="1" dirty="0"/>
              <a:t> cui </a:t>
            </a:r>
            <a:r>
              <a:rPr lang="en-US" sz="2000" b="1" dirty="0" err="1"/>
              <a:t>gira</a:t>
            </a:r>
            <a:r>
              <a:rPr lang="en-US" sz="2000" b="1" dirty="0"/>
              <a:t> </a:t>
            </a:r>
            <a:r>
              <a:rPr lang="en-US" sz="2000" b="1" dirty="0" err="1"/>
              <a:t>l’applicazione</a:t>
            </a:r>
            <a:endParaRPr lang="en-US" sz="2000" b="1" dirty="0"/>
          </a:p>
          <a:p>
            <a:pPr marL="0" indent="0" algn="ctr">
              <a:buNone/>
            </a:pPr>
            <a:endParaRPr lang="en-US" sz="2000" b="1" dirty="0"/>
          </a:p>
          <a:p>
            <a:pPr marL="0" indent="0" algn="ctr">
              <a:buNone/>
            </a:pPr>
            <a:r>
              <a:rPr lang="en-US" sz="2000" b="1" dirty="0"/>
              <a:t>Server: </a:t>
            </a:r>
            <a:r>
              <a:rPr lang="en-US" sz="2000" b="1" dirty="0" err="1"/>
              <a:t>offre</a:t>
            </a:r>
            <a:r>
              <a:rPr lang="en-US" sz="2000" b="1" dirty="0"/>
              <a:t> un </a:t>
            </a:r>
            <a:r>
              <a:rPr lang="en-US" sz="2000" b="1" dirty="0" err="1"/>
              <a:t>servizio</a:t>
            </a:r>
            <a:r>
              <a:rPr lang="en-US" sz="2000" b="1" dirty="0"/>
              <a:t> di </a:t>
            </a:r>
            <a:r>
              <a:rPr lang="en-US" sz="2000" b="1" dirty="0" err="1"/>
              <a:t>gestione</a:t>
            </a:r>
            <a:r>
              <a:rPr lang="en-US" sz="2000" b="1" dirty="0"/>
              <a:t> </a:t>
            </a:r>
            <a:r>
              <a:rPr lang="en-US" sz="2000" b="1" dirty="0" err="1"/>
              <a:t>dati</a:t>
            </a:r>
            <a:endParaRPr lang="en-US" sz="2000" b="1" dirty="0"/>
          </a:p>
        </p:txBody>
      </p:sp>
      <p:sp>
        <p:nvSpPr>
          <p:cNvPr id="5" name="Rettangolo 4">
            <a:extLst>
              <a:ext uri="{FF2B5EF4-FFF2-40B4-BE49-F238E27FC236}">
                <a16:creationId xmlns:a16="http://schemas.microsoft.com/office/drawing/2014/main" id="{5EA7DB05-4BDD-44D7-A7D5-5FBAC00B951E}"/>
              </a:ext>
            </a:extLst>
          </p:cNvPr>
          <p:cNvSpPr/>
          <p:nvPr/>
        </p:nvSpPr>
        <p:spPr>
          <a:xfrm>
            <a:off x="7902696" y="4976214"/>
            <a:ext cx="1793490" cy="311777"/>
          </a:xfrm>
          <a:prstGeom prst="rect">
            <a:avLst/>
          </a:prstGeom>
        </p:spPr>
        <p:txBody>
          <a:bodyPr wrap="square">
            <a:spAutoFit/>
          </a:bodyPr>
          <a:lstStyle/>
          <a:p>
            <a:r>
              <a:rPr lang="en-US" sz="1400" dirty="0" err="1"/>
              <a:t>Img</a:t>
            </a:r>
            <a:r>
              <a:rPr lang="en-US" sz="1400" dirty="0"/>
              <a:t> 1: client server</a:t>
            </a:r>
            <a:endParaRPr lang="it-IT" sz="1400" dirty="0"/>
          </a:p>
        </p:txBody>
      </p:sp>
      <p:pic>
        <p:nvPicPr>
          <p:cNvPr id="4" name="Immagine 3" descr="Immagine che contiene elettronico, computer, interni, tavolo&#10;&#10;Descrizione generata con affidabilità molto elevata">
            <a:extLst>
              <a:ext uri="{FF2B5EF4-FFF2-40B4-BE49-F238E27FC236}">
                <a16:creationId xmlns:a16="http://schemas.microsoft.com/office/drawing/2014/main" id="{8EC124B9-F801-4DE6-9BC9-C78B56D838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7716" y="540878"/>
            <a:ext cx="1326459" cy="1326459"/>
          </a:xfrm>
          <a:prstGeom prst="rect">
            <a:avLst/>
          </a:prstGeom>
        </p:spPr>
      </p:pic>
      <p:pic>
        <p:nvPicPr>
          <p:cNvPr id="9" name="Immagine 8" descr="Immagine che contiene elettronico, computer, interni, tavolo&#10;&#10;Descrizione generata con affidabilità molto elevata">
            <a:extLst>
              <a:ext uri="{FF2B5EF4-FFF2-40B4-BE49-F238E27FC236}">
                <a16:creationId xmlns:a16="http://schemas.microsoft.com/office/drawing/2014/main" id="{FA1306F8-FA9F-48A7-A6DF-B010B92CF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7714" y="2028671"/>
            <a:ext cx="1326459" cy="1326459"/>
          </a:xfrm>
          <a:prstGeom prst="rect">
            <a:avLst/>
          </a:prstGeom>
        </p:spPr>
      </p:pic>
      <p:pic>
        <p:nvPicPr>
          <p:cNvPr id="11" name="Immagine 10" descr="Immagine che contiene elettronico, computer, interni, tavolo&#10;&#10;Descrizione generata con affidabilità molto elevata">
            <a:extLst>
              <a:ext uri="{FF2B5EF4-FFF2-40B4-BE49-F238E27FC236}">
                <a16:creationId xmlns:a16="http://schemas.microsoft.com/office/drawing/2014/main" id="{2B67000D-B1B3-4088-809D-12A485619C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7715" y="3511805"/>
            <a:ext cx="1326459" cy="1326459"/>
          </a:xfrm>
          <a:prstGeom prst="rect">
            <a:avLst/>
          </a:prstGeom>
        </p:spPr>
      </p:pic>
      <p:pic>
        <p:nvPicPr>
          <p:cNvPr id="7" name="Immagine 6" descr="Immagine che contiene elettronico&#10;&#10;Descrizione generata con affidabilità molto elevata">
            <a:extLst>
              <a:ext uri="{FF2B5EF4-FFF2-40B4-BE49-F238E27FC236}">
                <a16:creationId xmlns:a16="http://schemas.microsoft.com/office/drawing/2014/main" id="{FF41E230-9611-4ADF-AAF6-ECCE1BBE47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1082" y="540878"/>
            <a:ext cx="1003495" cy="1003495"/>
          </a:xfrm>
          <a:prstGeom prst="rect">
            <a:avLst/>
          </a:prstGeom>
        </p:spPr>
      </p:pic>
      <p:pic>
        <p:nvPicPr>
          <p:cNvPr id="14" name="Immagine 13" descr="Immagine che contiene elettronico&#10;&#10;Descrizione generata con affidabilità molto elevata">
            <a:extLst>
              <a:ext uri="{FF2B5EF4-FFF2-40B4-BE49-F238E27FC236}">
                <a16:creationId xmlns:a16="http://schemas.microsoft.com/office/drawing/2014/main" id="{B4D85FC2-1CCC-47BB-B0BA-7184DD706D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1080" y="3511805"/>
            <a:ext cx="1003495" cy="1003495"/>
          </a:xfrm>
          <a:prstGeom prst="rect">
            <a:avLst/>
          </a:prstGeom>
        </p:spPr>
      </p:pic>
      <p:pic>
        <p:nvPicPr>
          <p:cNvPr id="15" name="Immagine 14" descr="Immagine che contiene elettronico&#10;&#10;Descrizione generata con affidabilità molto elevata">
            <a:extLst>
              <a:ext uri="{FF2B5EF4-FFF2-40B4-BE49-F238E27FC236}">
                <a16:creationId xmlns:a16="http://schemas.microsoft.com/office/drawing/2014/main" id="{E3723146-3A93-4D22-9ACF-82918F13CA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1080" y="2052657"/>
            <a:ext cx="1003495" cy="1003495"/>
          </a:xfrm>
          <a:prstGeom prst="rect">
            <a:avLst/>
          </a:prstGeom>
        </p:spPr>
      </p:pic>
      <p:sp>
        <p:nvSpPr>
          <p:cNvPr id="12" name="Ovale 11">
            <a:extLst>
              <a:ext uri="{FF2B5EF4-FFF2-40B4-BE49-F238E27FC236}">
                <a16:creationId xmlns:a16="http://schemas.microsoft.com/office/drawing/2014/main" id="{E2EFCC15-CF57-4770-9306-5FDD121ECC65}"/>
              </a:ext>
            </a:extLst>
          </p:cNvPr>
          <p:cNvSpPr/>
          <p:nvPr/>
        </p:nvSpPr>
        <p:spPr>
          <a:xfrm>
            <a:off x="7663265" y="2094695"/>
            <a:ext cx="1899138" cy="10034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SERVER</a:t>
            </a:r>
          </a:p>
        </p:txBody>
      </p:sp>
      <p:cxnSp>
        <p:nvCxnSpPr>
          <p:cNvPr id="29" name="Connettore 2 28">
            <a:extLst>
              <a:ext uri="{FF2B5EF4-FFF2-40B4-BE49-F238E27FC236}">
                <a16:creationId xmlns:a16="http://schemas.microsoft.com/office/drawing/2014/main" id="{9D25362A-772B-41EC-83A4-373584A7B1ED}"/>
              </a:ext>
            </a:extLst>
          </p:cNvPr>
          <p:cNvCxnSpPr/>
          <p:nvPr/>
        </p:nvCxnSpPr>
        <p:spPr>
          <a:xfrm>
            <a:off x="6542801" y="1431221"/>
            <a:ext cx="1332251" cy="75893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Connettore 2 30">
            <a:extLst>
              <a:ext uri="{FF2B5EF4-FFF2-40B4-BE49-F238E27FC236}">
                <a16:creationId xmlns:a16="http://schemas.microsoft.com/office/drawing/2014/main" id="{BA997F2D-E6D0-47A3-BCB0-97FC3D4A7D5A}"/>
              </a:ext>
            </a:extLst>
          </p:cNvPr>
          <p:cNvCxnSpPr/>
          <p:nvPr/>
        </p:nvCxnSpPr>
        <p:spPr>
          <a:xfrm>
            <a:off x="6542801" y="2596442"/>
            <a:ext cx="9834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Connettore 2 32">
            <a:extLst>
              <a:ext uri="{FF2B5EF4-FFF2-40B4-BE49-F238E27FC236}">
                <a16:creationId xmlns:a16="http://schemas.microsoft.com/office/drawing/2014/main" id="{16B9187E-E659-41A1-AF5B-323BF7849E0A}"/>
              </a:ext>
            </a:extLst>
          </p:cNvPr>
          <p:cNvCxnSpPr>
            <a:cxnSpLocks/>
          </p:cNvCxnSpPr>
          <p:nvPr/>
        </p:nvCxnSpPr>
        <p:spPr>
          <a:xfrm flipV="1">
            <a:off x="6669483" y="3152814"/>
            <a:ext cx="1248700" cy="86073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Connettore 2 35">
            <a:extLst>
              <a:ext uri="{FF2B5EF4-FFF2-40B4-BE49-F238E27FC236}">
                <a16:creationId xmlns:a16="http://schemas.microsoft.com/office/drawing/2014/main" id="{95F78EED-8FE4-4643-82D0-B46B20FF4CC0}"/>
              </a:ext>
            </a:extLst>
          </p:cNvPr>
          <p:cNvCxnSpPr>
            <a:cxnSpLocks/>
          </p:cNvCxnSpPr>
          <p:nvPr/>
        </p:nvCxnSpPr>
        <p:spPr>
          <a:xfrm flipV="1">
            <a:off x="9172135" y="1204107"/>
            <a:ext cx="1298944" cy="87769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8" name="Connettore 2 37">
            <a:extLst>
              <a:ext uri="{FF2B5EF4-FFF2-40B4-BE49-F238E27FC236}">
                <a16:creationId xmlns:a16="http://schemas.microsoft.com/office/drawing/2014/main" id="{EEDF5857-36AE-43A4-B24F-5FF839B389C5}"/>
              </a:ext>
            </a:extLst>
          </p:cNvPr>
          <p:cNvCxnSpPr>
            <a:cxnSpLocks/>
            <a:stCxn id="15" idx="1"/>
          </p:cNvCxnSpPr>
          <p:nvPr/>
        </p:nvCxnSpPr>
        <p:spPr>
          <a:xfrm flipH="1">
            <a:off x="9699456" y="2554405"/>
            <a:ext cx="771624" cy="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Connettore 2 39">
            <a:extLst>
              <a:ext uri="{FF2B5EF4-FFF2-40B4-BE49-F238E27FC236}">
                <a16:creationId xmlns:a16="http://schemas.microsoft.com/office/drawing/2014/main" id="{A567EBD1-8E8D-4BF6-88A4-4C518E3CE1DE}"/>
              </a:ext>
            </a:extLst>
          </p:cNvPr>
          <p:cNvCxnSpPr>
            <a:endCxn id="14" idx="1"/>
          </p:cNvCxnSpPr>
          <p:nvPr/>
        </p:nvCxnSpPr>
        <p:spPr>
          <a:xfrm>
            <a:off x="9172135" y="3152814"/>
            <a:ext cx="1298945" cy="86073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72275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3219286" cy="1781175"/>
          </a:xfrm>
        </p:spPr>
        <p:txBody>
          <a:bodyPr>
            <a:normAutofit/>
          </a:bodyPr>
          <a:lstStyle/>
          <a:p>
            <a:pPr algn="ctr"/>
            <a:r>
              <a:rPr lang="it-IT" sz="3600" b="1" dirty="0">
                <a:solidFill>
                  <a:srgbClr val="FFFFFF"/>
                </a:solidFill>
              </a:rPr>
              <a:t>Architettura 3 </a:t>
            </a:r>
            <a:r>
              <a:rPr lang="it-IT" sz="3600" b="1" dirty="0" err="1">
                <a:solidFill>
                  <a:srgbClr val="FFFFFF"/>
                </a:solidFill>
              </a:rPr>
              <a:t>layer</a:t>
            </a:r>
            <a:endParaRPr lang="it-IT" sz="3600" b="1" dirty="0">
              <a:solidFill>
                <a:srgbClr val="FFFFFF"/>
              </a:solidFill>
            </a:endParaRP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966952" y="3355130"/>
            <a:ext cx="3342509" cy="3085427"/>
          </a:xfrm>
        </p:spPr>
        <p:txBody>
          <a:bodyPr>
            <a:normAutofit fontScale="92500" lnSpcReduction="20000"/>
          </a:bodyPr>
          <a:lstStyle/>
          <a:p>
            <a:pPr marL="0" indent="0" algn="ctr">
              <a:buNone/>
            </a:pPr>
            <a:r>
              <a:rPr lang="en-US" sz="2000" b="1" dirty="0" err="1"/>
              <a:t>Organizzazione</a:t>
            </a:r>
            <a:r>
              <a:rPr lang="en-US" sz="2000" b="1" dirty="0"/>
              <a:t> del </a:t>
            </a:r>
            <a:r>
              <a:rPr lang="en-US" sz="2000" b="1" dirty="0" err="1"/>
              <a:t>codice</a:t>
            </a:r>
            <a:r>
              <a:rPr lang="en-US" sz="2000" b="1" dirty="0"/>
              <a:t> </a:t>
            </a:r>
            <a:r>
              <a:rPr lang="en-US" sz="2000" b="1" dirty="0" err="1"/>
              <a:t>applicativo</a:t>
            </a:r>
            <a:r>
              <a:rPr lang="en-US" sz="2000" b="1" dirty="0"/>
              <a:t> in base </a:t>
            </a:r>
            <a:r>
              <a:rPr lang="en-US" sz="2000" b="1" dirty="0" err="1"/>
              <a:t>alle</a:t>
            </a:r>
            <a:r>
              <a:rPr lang="en-US" sz="2000" b="1" dirty="0"/>
              <a:t> </a:t>
            </a:r>
            <a:r>
              <a:rPr lang="en-US" sz="2000" b="1" dirty="0" err="1"/>
              <a:t>funzionalità</a:t>
            </a:r>
            <a:r>
              <a:rPr lang="en-US" sz="2000" b="1" dirty="0"/>
              <a:t> </a:t>
            </a:r>
            <a:r>
              <a:rPr lang="en-US" sz="2000" b="1" dirty="0" err="1"/>
              <a:t>logiche</a:t>
            </a:r>
            <a:r>
              <a:rPr lang="en-US" sz="2000" b="1" dirty="0"/>
              <a:t>.</a:t>
            </a:r>
          </a:p>
          <a:p>
            <a:pPr marL="0" indent="0" algn="ctr">
              <a:buNone/>
            </a:pPr>
            <a:endParaRPr lang="en-US" sz="2000" b="1" dirty="0"/>
          </a:p>
          <a:p>
            <a:pPr marL="0" indent="0" algn="ctr">
              <a:buNone/>
            </a:pPr>
            <a:r>
              <a:rPr lang="en-US" sz="2000" b="1" dirty="0"/>
              <a:t>3 </a:t>
            </a:r>
            <a:r>
              <a:rPr lang="en-US" sz="2000" b="1" dirty="0" err="1"/>
              <a:t>livelli</a:t>
            </a:r>
            <a:r>
              <a:rPr lang="en-US" sz="2000" b="1" dirty="0"/>
              <a:t>:</a:t>
            </a:r>
          </a:p>
          <a:p>
            <a:pPr marL="0" indent="0" algn="ctr">
              <a:buNone/>
            </a:pPr>
            <a:r>
              <a:rPr lang="en-US" sz="2000" b="1" dirty="0"/>
              <a:t>Presentation;</a:t>
            </a:r>
          </a:p>
          <a:p>
            <a:pPr marL="0" indent="0" algn="ctr">
              <a:buNone/>
            </a:pPr>
            <a:r>
              <a:rPr lang="en-US" sz="2000" b="1" dirty="0"/>
              <a:t>Business Component;</a:t>
            </a:r>
          </a:p>
          <a:p>
            <a:pPr marL="0" indent="0" algn="ctr">
              <a:buNone/>
            </a:pPr>
            <a:r>
              <a:rPr lang="en-US" sz="2000" b="1" dirty="0"/>
              <a:t>Access Data Storage.</a:t>
            </a:r>
          </a:p>
          <a:p>
            <a:pPr marL="0" indent="0" algn="just">
              <a:buNone/>
            </a:pPr>
            <a:endParaRPr lang="en-US" sz="1600" dirty="0"/>
          </a:p>
          <a:p>
            <a:pPr marL="0" indent="0" algn="just">
              <a:buNone/>
            </a:pPr>
            <a:endParaRPr lang="en-US" sz="1600" dirty="0"/>
          </a:p>
        </p:txBody>
      </p:sp>
      <p:pic>
        <p:nvPicPr>
          <p:cNvPr id="4" name="Immagine 3" descr="Immagine che contiene screenshot&#10;&#10;Descrizione generata con affidabilità molto elevata">
            <a:extLst>
              <a:ext uri="{FF2B5EF4-FFF2-40B4-BE49-F238E27FC236}">
                <a16:creationId xmlns:a16="http://schemas.microsoft.com/office/drawing/2014/main" id="{5AE338A1-E76B-4159-9A90-49C53CD102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7969" y="204358"/>
            <a:ext cx="4648201" cy="6236199"/>
          </a:xfrm>
          <a:prstGeom prst="rect">
            <a:avLst/>
          </a:prstGeom>
        </p:spPr>
      </p:pic>
      <p:sp>
        <p:nvSpPr>
          <p:cNvPr id="6" name="Rettangolo 5">
            <a:extLst>
              <a:ext uri="{FF2B5EF4-FFF2-40B4-BE49-F238E27FC236}">
                <a16:creationId xmlns:a16="http://schemas.microsoft.com/office/drawing/2014/main" id="{DC7A87E3-20CD-41BF-B170-3ED2A1F0B94C}"/>
              </a:ext>
            </a:extLst>
          </p:cNvPr>
          <p:cNvSpPr/>
          <p:nvPr/>
        </p:nvSpPr>
        <p:spPr>
          <a:xfrm>
            <a:off x="7269044" y="6515142"/>
            <a:ext cx="1726050" cy="276999"/>
          </a:xfrm>
          <a:prstGeom prst="rect">
            <a:avLst/>
          </a:prstGeom>
        </p:spPr>
        <p:txBody>
          <a:bodyPr wrap="none">
            <a:spAutoFit/>
          </a:bodyPr>
          <a:lstStyle/>
          <a:p>
            <a:r>
              <a:rPr lang="en-US" sz="1200" dirty="0" err="1"/>
              <a:t>Img</a:t>
            </a:r>
            <a:r>
              <a:rPr lang="en-US" sz="1200" dirty="0"/>
              <a:t> 2: architettuta3layer</a:t>
            </a:r>
          </a:p>
        </p:txBody>
      </p:sp>
    </p:spTree>
    <p:extLst>
      <p:ext uri="{BB962C8B-B14F-4D97-AF65-F5344CB8AC3E}">
        <p14:creationId xmlns:p14="http://schemas.microsoft.com/office/powerpoint/2010/main" val="2682269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16D19A2-071C-47C9-B496-1F55AE672FBA}"/>
              </a:ext>
            </a:extLst>
          </p:cNvPr>
          <p:cNvSpPr>
            <a:spLocks noGrp="1"/>
          </p:cNvSpPr>
          <p:nvPr>
            <p:ph type="title"/>
          </p:nvPr>
        </p:nvSpPr>
        <p:spPr>
          <a:xfrm>
            <a:off x="838200" y="2766218"/>
            <a:ext cx="10515600" cy="1773125"/>
          </a:xfrm>
        </p:spPr>
        <p:txBody>
          <a:bodyPr>
            <a:normAutofit/>
          </a:bodyPr>
          <a:lstStyle/>
          <a:p>
            <a:pPr algn="ctr"/>
            <a:r>
              <a:rPr lang="it-IT" b="1" dirty="0"/>
              <a:t>OBJECT DESIGN</a:t>
            </a:r>
            <a:br>
              <a:rPr lang="it-IT" b="1" dirty="0"/>
            </a:br>
            <a:r>
              <a:rPr lang="it-IT" b="1" dirty="0"/>
              <a:t>e</a:t>
            </a:r>
            <a:br>
              <a:rPr lang="it-IT" b="1" dirty="0"/>
            </a:br>
            <a:r>
              <a:rPr lang="it-IT" b="1" dirty="0"/>
              <a:t>Design pattern</a:t>
            </a:r>
          </a:p>
        </p:txBody>
      </p:sp>
    </p:spTree>
    <p:extLst>
      <p:ext uri="{BB962C8B-B14F-4D97-AF65-F5344CB8AC3E}">
        <p14:creationId xmlns:p14="http://schemas.microsoft.com/office/powerpoint/2010/main" val="2582074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2669406" cy="1781175"/>
          </a:xfrm>
        </p:spPr>
        <p:txBody>
          <a:bodyPr>
            <a:normAutofit fontScale="90000"/>
          </a:bodyPr>
          <a:lstStyle/>
          <a:p>
            <a:pPr algn="ctr"/>
            <a:r>
              <a:rPr lang="it-IT" sz="3600" b="1" dirty="0">
                <a:solidFill>
                  <a:srgbClr val="FFFFFF"/>
                </a:solidFill>
              </a:rPr>
              <a:t>Pattern DAO </a:t>
            </a:r>
            <a:br>
              <a:rPr lang="it-IT" sz="3600" b="1" dirty="0">
                <a:solidFill>
                  <a:srgbClr val="FFFFFF"/>
                </a:solidFill>
              </a:rPr>
            </a:br>
            <a:r>
              <a:rPr lang="it-IT" sz="3600" b="1" dirty="0">
                <a:solidFill>
                  <a:srgbClr val="FFFFFF"/>
                </a:solidFill>
              </a:rPr>
              <a:t>e</a:t>
            </a:r>
            <a:br>
              <a:rPr lang="it-IT" sz="3600" b="1" dirty="0">
                <a:solidFill>
                  <a:srgbClr val="FFFFFF"/>
                </a:solidFill>
              </a:rPr>
            </a:br>
            <a:r>
              <a:rPr lang="it-IT" sz="3600" b="1" dirty="0">
                <a:solidFill>
                  <a:srgbClr val="FFFFFF"/>
                </a:solidFill>
              </a:rPr>
              <a:t>Pattern </a:t>
            </a:r>
            <a:r>
              <a:rPr lang="it-IT" sz="3600" b="1" dirty="0" err="1">
                <a:solidFill>
                  <a:srgbClr val="FFFFFF"/>
                </a:solidFill>
              </a:rPr>
              <a:t>Strategy</a:t>
            </a:r>
            <a:endParaRPr lang="it-IT" sz="3600" b="1" dirty="0">
              <a:solidFill>
                <a:srgbClr val="FFFFFF"/>
              </a:solidFill>
            </a:endParaRP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717422" y="3355130"/>
            <a:ext cx="3342509" cy="3085427"/>
          </a:xfrm>
        </p:spPr>
        <p:txBody>
          <a:bodyPr>
            <a:normAutofit fontScale="85000" lnSpcReduction="20000"/>
          </a:bodyPr>
          <a:lstStyle/>
          <a:p>
            <a:pPr marL="0" indent="0" algn="ctr">
              <a:buNone/>
            </a:pPr>
            <a:r>
              <a:rPr lang="it-IT" sz="2400" dirty="0"/>
              <a:t>Il pattern Data Access Object (DAO) è un pattern architetturale utilizzato per separare i servizi della logica applicativa dalle operazioni di accesso ai dati.</a:t>
            </a:r>
          </a:p>
          <a:p>
            <a:pPr marL="0" indent="0" algn="ctr">
              <a:buNone/>
            </a:pPr>
            <a:r>
              <a:rPr lang="it-IT" sz="2400" dirty="0"/>
              <a:t>Il pattern </a:t>
            </a:r>
            <a:r>
              <a:rPr lang="it-IT" sz="2400" dirty="0" err="1"/>
              <a:t>Strategy</a:t>
            </a:r>
            <a:r>
              <a:rPr lang="it-IT" sz="2400" dirty="0"/>
              <a:t> è un pattern comportamentale di oggetti</a:t>
            </a:r>
          </a:p>
        </p:txBody>
      </p:sp>
      <p:sp>
        <p:nvSpPr>
          <p:cNvPr id="5" name="Rettangolo 4">
            <a:extLst>
              <a:ext uri="{FF2B5EF4-FFF2-40B4-BE49-F238E27FC236}">
                <a16:creationId xmlns:a16="http://schemas.microsoft.com/office/drawing/2014/main" id="{5EA7DB05-4BDD-44D7-A7D5-5FBAC00B951E}"/>
              </a:ext>
            </a:extLst>
          </p:cNvPr>
          <p:cNvSpPr/>
          <p:nvPr/>
        </p:nvSpPr>
        <p:spPr>
          <a:xfrm>
            <a:off x="6517418" y="6008916"/>
            <a:ext cx="3067454" cy="307777"/>
          </a:xfrm>
          <a:prstGeom prst="rect">
            <a:avLst/>
          </a:prstGeom>
        </p:spPr>
        <p:txBody>
          <a:bodyPr wrap="square">
            <a:spAutoFit/>
          </a:bodyPr>
          <a:lstStyle/>
          <a:p>
            <a:r>
              <a:rPr lang="en-US" sz="1400" dirty="0" err="1"/>
              <a:t>Img</a:t>
            </a:r>
            <a:r>
              <a:rPr lang="en-US" sz="1400" dirty="0"/>
              <a:t> 4: Pattern </a:t>
            </a:r>
            <a:r>
              <a:rPr lang="en-US" sz="1400" dirty="0" err="1"/>
              <a:t>DAO_strategy_event</a:t>
            </a:r>
            <a:endParaRPr lang="en-US" sz="1400" dirty="0"/>
          </a:p>
        </p:txBody>
      </p:sp>
      <p:pic>
        <p:nvPicPr>
          <p:cNvPr id="8" name="Immagine 7">
            <a:extLst>
              <a:ext uri="{FF2B5EF4-FFF2-40B4-BE49-F238E27FC236}">
                <a16:creationId xmlns:a16="http://schemas.microsoft.com/office/drawing/2014/main" id="{4AFD71B5-5D85-42E6-8392-C9F919408D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7700" y="400050"/>
            <a:ext cx="7158038" cy="5608866"/>
          </a:xfrm>
          <a:prstGeom prst="rect">
            <a:avLst/>
          </a:prstGeom>
          <a:ln>
            <a:noFill/>
          </a:ln>
          <a:effectLst>
            <a:softEdge rad="112500"/>
          </a:effectLst>
        </p:spPr>
      </p:pic>
    </p:spTree>
    <p:extLst>
      <p:ext uri="{BB962C8B-B14F-4D97-AF65-F5344CB8AC3E}">
        <p14:creationId xmlns:p14="http://schemas.microsoft.com/office/powerpoint/2010/main" val="7644791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TM04033919[[fn=Circuito]]</Template>
  <TotalTime>2063</TotalTime>
  <Words>1852</Words>
  <Application>Microsoft Office PowerPoint</Application>
  <PresentationFormat>Widescreen</PresentationFormat>
  <Paragraphs>294</Paragraphs>
  <Slides>26</Slides>
  <Notes>12</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26</vt:i4>
      </vt:variant>
    </vt:vector>
  </HeadingPairs>
  <TitlesOfParts>
    <vt:vector size="34" baseType="lpstr">
      <vt:lpstr>Arial Unicode MS</vt:lpstr>
      <vt:lpstr>Arial</vt:lpstr>
      <vt:lpstr>Calibri</vt:lpstr>
      <vt:lpstr>Helvetica Neue</vt:lpstr>
      <vt:lpstr>Times New Roman</vt:lpstr>
      <vt:lpstr>Trebuchet MS</vt:lpstr>
      <vt:lpstr>Tw Cen MT</vt:lpstr>
      <vt:lpstr>Circuito</vt:lpstr>
      <vt:lpstr>Progetto  Ingegneria del Software  2017/2018</vt:lpstr>
      <vt:lpstr>Descrizione del Progetto</vt:lpstr>
      <vt:lpstr>Punti Assegnati</vt:lpstr>
      <vt:lpstr>Tecnologie Utilizzate</vt:lpstr>
      <vt:lpstr>SYSTEM DESIGN  Architettura in tier Architettura in layer</vt:lpstr>
      <vt:lpstr>Architettura 2 tier</vt:lpstr>
      <vt:lpstr>Architettura 3 layer</vt:lpstr>
      <vt:lpstr>OBJECT DESIGN e Design pattern</vt:lpstr>
      <vt:lpstr>Pattern DAO  e Pattern Strategy</vt:lpstr>
      <vt:lpstr>Pattern Entity Control Boundary</vt:lpstr>
      <vt:lpstr>FLUSSO DI ESECUZIONE</vt:lpstr>
      <vt:lpstr>Presentazione standard di PowerPoint</vt:lpstr>
      <vt:lpstr>fACTORY PATTERN</vt:lpstr>
      <vt:lpstr>Pattern MVC</vt:lpstr>
      <vt:lpstr>Sequence </vt:lpstr>
      <vt:lpstr>TESTING</vt:lpstr>
      <vt:lpstr>SYSTEM Testing</vt:lpstr>
      <vt:lpstr>Testing con junit</vt:lpstr>
      <vt:lpstr>Test case</vt:lpstr>
      <vt:lpstr>test case</vt:lpstr>
      <vt:lpstr>EVENTI</vt:lpstr>
      <vt:lpstr>EVENTI: Ricerca Avanzata</vt:lpstr>
      <vt:lpstr>EVENTI: Creazione Evento</vt:lpstr>
      <vt:lpstr>CUSTOMER</vt:lpstr>
      <vt:lpstr>MENAGEMENTWORK</vt:lpstr>
      <vt:lpstr>STATISTICS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Progetto Ingegneria del Software 2017/2018</dc:title>
  <dc:creator>Giuliano Vanesio</dc:creator>
  <cp:lastModifiedBy>Tommaso Pirozzi</cp:lastModifiedBy>
  <cp:revision>95</cp:revision>
  <dcterms:created xsi:type="dcterms:W3CDTF">2018-06-30T23:05:09Z</dcterms:created>
  <dcterms:modified xsi:type="dcterms:W3CDTF">2018-09-09T12:38:15Z</dcterms:modified>
</cp:coreProperties>
</file>

<file path=docProps/thumbnail.jpeg>
</file>